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IBM Plex Sans"/>
      <p:regular r:id="rId18"/>
      <p:bold r:id="rId19"/>
      <p:italic r:id="rId20"/>
      <p:boldItalic r:id="rId21"/>
    </p:embeddedFont>
    <p:embeddedFont>
      <p:font typeface="IBM Plex Sans Light"/>
      <p:regular r:id="rId22"/>
      <p:bold r:id="rId23"/>
      <p:italic r:id="rId24"/>
      <p:boldItalic r:id="rId25"/>
    </p:embeddedFont>
    <p:embeddedFont>
      <p:font typeface="Saira Condensed SemiBold"/>
      <p:regular r:id="rId26"/>
      <p:bold r:id="rId27"/>
    </p:embeddedFont>
    <p:embeddedFont>
      <p:font typeface="Saira Condensed Light"/>
      <p:regular r:id="rId28"/>
      <p:bold r:id="rId29"/>
    </p:embeddedFont>
    <p:embeddedFont>
      <p:font typeface="Saira Condensed"/>
      <p:regular r:id="rId30"/>
      <p:bold r:id="rId31"/>
    </p:embeddedFont>
    <p:embeddedFont>
      <p:font typeface="IBM Plex Sans SemiBol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00">
          <p15:clr>
            <a:srgbClr val="A4A3A4"/>
          </p15:clr>
        </p15:guide>
        <p15:guide id="2" pos="3840">
          <p15:clr>
            <a:srgbClr val="A4A3A4"/>
          </p15:clr>
        </p15:guide>
        <p15:guide id="3" orient="horz" pos="2424">
          <p15:clr>
            <a:srgbClr val="A4A3A4"/>
          </p15:clr>
        </p15:guide>
        <p15:guide id="4" orient="horz" pos="3480">
          <p15:clr>
            <a:srgbClr val="A4A3A4"/>
          </p15:clr>
        </p15:guide>
        <p15:guide id="5" pos="1872">
          <p15:clr>
            <a:srgbClr val="A4A3A4"/>
          </p15:clr>
        </p15:guide>
        <p15:guide id="6" pos="5616">
          <p15:clr>
            <a:srgbClr val="A4A3A4"/>
          </p15:clr>
        </p15:guide>
      </p15:sldGuideLst>
    </p:ext>
    <p:ext uri="http://customooxmlschemas.google.com/">
      <go:slidesCustomData xmlns:go="http://customooxmlschemas.google.com/" r:id="rId36" roundtripDataSignature="AMtx7mhNUzsQ5hHzJ0cwOgb4n9dEkkNt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00" orient="horz"/>
        <p:guide pos="3840"/>
        <p:guide pos="2424" orient="horz"/>
        <p:guide pos="3480" orient="horz"/>
        <p:guide pos="1872"/>
        <p:guide pos="561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BMPlexSans-italic.fntdata"/><Relationship Id="rId22" Type="http://schemas.openxmlformats.org/officeDocument/2006/relationships/font" Target="fonts/IBMPlexSansLight-regular.fntdata"/><Relationship Id="rId21" Type="http://schemas.openxmlformats.org/officeDocument/2006/relationships/font" Target="fonts/IBMPlexSans-boldItalic.fntdata"/><Relationship Id="rId24" Type="http://schemas.openxmlformats.org/officeDocument/2006/relationships/font" Target="fonts/IBMPlexSansLight-italic.fntdata"/><Relationship Id="rId23" Type="http://schemas.openxmlformats.org/officeDocument/2006/relationships/font" Target="fonts/IBMPlexSans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airaCondensedSemiBold-regular.fntdata"/><Relationship Id="rId25" Type="http://schemas.openxmlformats.org/officeDocument/2006/relationships/font" Target="fonts/IBMPlexSansLight-boldItalic.fntdata"/><Relationship Id="rId28" Type="http://schemas.openxmlformats.org/officeDocument/2006/relationships/font" Target="fonts/SairaCondensedLight-regular.fntdata"/><Relationship Id="rId27" Type="http://schemas.openxmlformats.org/officeDocument/2006/relationships/font" Target="fonts/SairaCondensed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airaCondensed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airaCondensed-bold.fntdata"/><Relationship Id="rId30" Type="http://schemas.openxmlformats.org/officeDocument/2006/relationships/font" Target="fonts/SairaCondensed-regular.fntdata"/><Relationship Id="rId11" Type="http://schemas.openxmlformats.org/officeDocument/2006/relationships/slide" Target="slides/slide6.xml"/><Relationship Id="rId33" Type="http://schemas.openxmlformats.org/officeDocument/2006/relationships/font" Target="fonts/IBMPlexSansSemiBold-bold.fntdata"/><Relationship Id="rId10" Type="http://schemas.openxmlformats.org/officeDocument/2006/relationships/slide" Target="slides/slide5.xml"/><Relationship Id="rId32" Type="http://schemas.openxmlformats.org/officeDocument/2006/relationships/font" Target="fonts/IBMPlexSansSemiBold-regular.fntdata"/><Relationship Id="rId13" Type="http://schemas.openxmlformats.org/officeDocument/2006/relationships/slide" Target="slides/slide8.xml"/><Relationship Id="rId35" Type="http://schemas.openxmlformats.org/officeDocument/2006/relationships/font" Target="fonts/IBMPlexSansSemiBold-boldItalic.fntdata"/><Relationship Id="rId12" Type="http://schemas.openxmlformats.org/officeDocument/2006/relationships/slide" Target="slides/slide7.xml"/><Relationship Id="rId34" Type="http://schemas.openxmlformats.org/officeDocument/2006/relationships/font" Target="fonts/IBMPlexSansSemiBold-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IBMPlexSans-bold.fntdata"/><Relationship Id="rId18" Type="http://schemas.openxmlformats.org/officeDocument/2006/relationships/font" Target="fonts/IBMPlex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4" name="Shape 14"/>
        <p:cNvGrpSpPr/>
        <p:nvPr/>
      </p:nvGrpSpPr>
      <p:grpSpPr>
        <a:xfrm>
          <a:off x="0" y="0"/>
          <a:ext cx="0" cy="0"/>
          <a:chOff x="0" y="0"/>
          <a:chExt cx="0" cy="0"/>
        </a:xfrm>
      </p:grpSpPr>
      <p:pic>
        <p:nvPicPr>
          <p:cNvPr id="15" name="Google Shape;15;p26"/>
          <p:cNvPicPr preferRelativeResize="0"/>
          <p:nvPr/>
        </p:nvPicPr>
        <p:blipFill rotWithShape="1">
          <a:blip r:embed="rId2">
            <a:alphaModFix/>
          </a:blip>
          <a:srcRect b="0" l="0" r="0" t="0"/>
          <a:stretch/>
        </p:blipFill>
        <p:spPr>
          <a:xfrm>
            <a:off x="0" y="0"/>
            <a:ext cx="7531770" cy="6858000"/>
          </a:xfrm>
          <a:prstGeom prst="rect">
            <a:avLst/>
          </a:prstGeom>
          <a:noFill/>
          <a:ln>
            <a:noFill/>
          </a:ln>
        </p:spPr>
      </p:pic>
      <p:pic>
        <p:nvPicPr>
          <p:cNvPr descr="A picture containing shape&#10;&#10;Description automatically generated" id="16" name="Google Shape;16;p26"/>
          <p:cNvPicPr preferRelativeResize="0"/>
          <p:nvPr/>
        </p:nvPicPr>
        <p:blipFill rotWithShape="1">
          <a:blip r:embed="rId3">
            <a:alphaModFix/>
          </a:blip>
          <a:srcRect b="0" l="0" r="0" t="0"/>
          <a:stretch/>
        </p:blipFill>
        <p:spPr>
          <a:xfrm>
            <a:off x="298451" y="0"/>
            <a:ext cx="11893551" cy="6858000"/>
          </a:xfrm>
          <a:prstGeom prst="rect">
            <a:avLst/>
          </a:prstGeom>
          <a:noFill/>
          <a:ln>
            <a:noFill/>
          </a:ln>
        </p:spPr>
      </p:pic>
      <p:sp>
        <p:nvSpPr>
          <p:cNvPr id="17" name="Google Shape;17;p26"/>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6"/>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6"/>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6"/>
          <p:cNvSpPr txBox="1"/>
          <p:nvPr>
            <p:ph idx="10" type="dt"/>
          </p:nvPr>
        </p:nvSpPr>
        <p:spPr>
          <a:xfrm>
            <a:off x="10406269" y="6342033"/>
            <a:ext cx="1124345"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35"/>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5"/>
          <p:cNvSpPr txBox="1"/>
          <p:nvPr>
            <p:ph idx="1" type="body"/>
          </p:nvPr>
        </p:nvSpPr>
        <p:spPr>
          <a:xfrm>
            <a:off x="644769"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35"/>
          <p:cNvSpPr txBox="1"/>
          <p:nvPr>
            <p:ph idx="2" type="body"/>
          </p:nvPr>
        </p:nvSpPr>
        <p:spPr>
          <a:xfrm>
            <a:off x="6172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5"/>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72" name="Shape 72"/>
        <p:cNvGrpSpPr/>
        <p:nvPr/>
      </p:nvGrpSpPr>
      <p:grpSpPr>
        <a:xfrm>
          <a:off x="0" y="0"/>
          <a:ext cx="0" cy="0"/>
          <a:chOff x="0" y="0"/>
          <a:chExt cx="0" cy="0"/>
        </a:xfrm>
      </p:grpSpPr>
      <p:sp>
        <p:nvSpPr>
          <p:cNvPr id="73" name="Google Shape;73;p36"/>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6"/>
          <p:cNvSpPr txBox="1"/>
          <p:nvPr>
            <p:ph idx="1" type="body"/>
          </p:nvPr>
        </p:nvSpPr>
        <p:spPr>
          <a:xfrm>
            <a:off x="644773"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2" type="body"/>
          </p:nvPr>
        </p:nvSpPr>
        <p:spPr>
          <a:xfrm>
            <a:off x="4351622"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6"/>
          <p:cNvSpPr txBox="1"/>
          <p:nvPr>
            <p:ph idx="3" type="body"/>
          </p:nvPr>
        </p:nvSpPr>
        <p:spPr>
          <a:xfrm>
            <a:off x="8058471"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6"/>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78" name="Shape 78"/>
        <p:cNvGrpSpPr/>
        <p:nvPr/>
      </p:nvGrpSpPr>
      <p:grpSpPr>
        <a:xfrm>
          <a:off x="0" y="0"/>
          <a:ext cx="0" cy="0"/>
          <a:chOff x="0" y="0"/>
          <a:chExt cx="0" cy="0"/>
        </a:xfrm>
      </p:grpSpPr>
      <p:sp>
        <p:nvSpPr>
          <p:cNvPr id="79" name="Google Shape;79;p37"/>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txBox="1"/>
          <p:nvPr>
            <p:ph idx="1" type="body"/>
          </p:nvPr>
        </p:nvSpPr>
        <p:spPr>
          <a:xfrm>
            <a:off x="644526" y="1962352"/>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2" type="body"/>
          </p:nvPr>
        </p:nvSpPr>
        <p:spPr>
          <a:xfrm>
            <a:off x="6400803" y="1962352"/>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7"/>
          <p:cNvSpPr txBox="1"/>
          <p:nvPr>
            <p:ph idx="3" type="body"/>
          </p:nvPr>
        </p:nvSpPr>
        <p:spPr>
          <a:xfrm>
            <a:off x="644526" y="4119680"/>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7"/>
          <p:cNvSpPr txBox="1"/>
          <p:nvPr>
            <p:ph idx="4" type="body"/>
          </p:nvPr>
        </p:nvSpPr>
        <p:spPr>
          <a:xfrm>
            <a:off x="6400803" y="4119680"/>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85" name="Shape 85"/>
        <p:cNvGrpSpPr/>
        <p:nvPr/>
      </p:nvGrpSpPr>
      <p:grpSpPr>
        <a:xfrm>
          <a:off x="0" y="0"/>
          <a:ext cx="0" cy="0"/>
          <a:chOff x="0" y="0"/>
          <a:chExt cx="0" cy="0"/>
        </a:xfrm>
      </p:grpSpPr>
      <p:sp>
        <p:nvSpPr>
          <p:cNvPr id="86" name="Google Shape;86;p38"/>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8"/>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38"/>
          <p:cNvSpPr txBox="1"/>
          <p:nvPr>
            <p:ph idx="2" type="body"/>
          </p:nvPr>
        </p:nvSpPr>
        <p:spPr>
          <a:xfrm>
            <a:off x="644526" y="2233235"/>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8"/>
          <p:cNvSpPr txBox="1"/>
          <p:nvPr>
            <p:ph idx="3" type="body"/>
          </p:nvPr>
        </p:nvSpPr>
        <p:spPr>
          <a:xfrm>
            <a:off x="6400803" y="2233235"/>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8"/>
          <p:cNvSpPr txBox="1"/>
          <p:nvPr>
            <p:ph idx="4" type="body"/>
          </p:nvPr>
        </p:nvSpPr>
        <p:spPr>
          <a:xfrm>
            <a:off x="644526" y="4448441"/>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8"/>
          <p:cNvSpPr txBox="1"/>
          <p:nvPr>
            <p:ph idx="5" type="body"/>
          </p:nvPr>
        </p:nvSpPr>
        <p:spPr>
          <a:xfrm>
            <a:off x="6400803" y="4448441"/>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38"/>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93" name="Shape 93"/>
        <p:cNvGrpSpPr/>
        <p:nvPr/>
      </p:nvGrpSpPr>
      <p:grpSpPr>
        <a:xfrm>
          <a:off x="0" y="0"/>
          <a:ext cx="0" cy="0"/>
          <a:chOff x="0" y="0"/>
          <a:chExt cx="0" cy="0"/>
        </a:xfrm>
      </p:grpSpPr>
      <p:sp>
        <p:nvSpPr>
          <p:cNvPr id="94" name="Google Shape;94;p39"/>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39"/>
          <p:cNvSpPr txBox="1"/>
          <p:nvPr>
            <p:ph idx="1" type="body"/>
          </p:nvPr>
        </p:nvSpPr>
        <p:spPr>
          <a:xfrm>
            <a:off x="644771" y="2210082"/>
            <a:ext cx="4572000" cy="38901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39"/>
          <p:cNvSpPr txBox="1"/>
          <p:nvPr>
            <p:ph idx="2" type="body"/>
          </p:nvPr>
        </p:nvSpPr>
        <p:spPr>
          <a:xfrm>
            <a:off x="5359999" y="2210085"/>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39"/>
          <p:cNvSpPr txBox="1"/>
          <p:nvPr>
            <p:ph idx="3" type="body"/>
          </p:nvPr>
        </p:nvSpPr>
        <p:spPr>
          <a:xfrm>
            <a:off x="8429308"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39"/>
          <p:cNvSpPr txBox="1"/>
          <p:nvPr>
            <p:ph idx="4" type="body"/>
          </p:nvPr>
        </p:nvSpPr>
        <p:spPr>
          <a:xfrm>
            <a:off x="5359999" y="4448439"/>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39"/>
          <p:cNvSpPr txBox="1"/>
          <p:nvPr>
            <p:ph idx="5" type="body"/>
          </p:nvPr>
        </p:nvSpPr>
        <p:spPr>
          <a:xfrm>
            <a:off x="8429308"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39"/>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101" name="Shape 101"/>
        <p:cNvGrpSpPr/>
        <p:nvPr/>
      </p:nvGrpSpPr>
      <p:grpSpPr>
        <a:xfrm>
          <a:off x="0" y="0"/>
          <a:ext cx="0" cy="0"/>
          <a:chOff x="0" y="0"/>
          <a:chExt cx="0" cy="0"/>
        </a:xfrm>
      </p:grpSpPr>
      <p:sp>
        <p:nvSpPr>
          <p:cNvPr id="102" name="Google Shape;102;p40"/>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40"/>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40"/>
          <p:cNvSpPr txBox="1"/>
          <p:nvPr>
            <p:ph idx="2" type="body"/>
          </p:nvPr>
        </p:nvSpPr>
        <p:spPr>
          <a:xfrm>
            <a:off x="644771" y="2210082"/>
            <a:ext cx="4572000" cy="38901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40"/>
          <p:cNvSpPr txBox="1"/>
          <p:nvPr>
            <p:ph idx="3" type="body"/>
          </p:nvPr>
        </p:nvSpPr>
        <p:spPr>
          <a:xfrm>
            <a:off x="5359205"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40"/>
          <p:cNvSpPr txBox="1"/>
          <p:nvPr>
            <p:ph idx="4" type="body"/>
          </p:nvPr>
        </p:nvSpPr>
        <p:spPr>
          <a:xfrm>
            <a:off x="8427720"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40"/>
          <p:cNvSpPr txBox="1"/>
          <p:nvPr>
            <p:ph idx="5" type="body"/>
          </p:nvPr>
        </p:nvSpPr>
        <p:spPr>
          <a:xfrm>
            <a:off x="5359205"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40"/>
          <p:cNvSpPr txBox="1"/>
          <p:nvPr>
            <p:ph idx="6" type="body"/>
          </p:nvPr>
        </p:nvSpPr>
        <p:spPr>
          <a:xfrm>
            <a:off x="8427720"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40"/>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10" name="Shape 110"/>
        <p:cNvGrpSpPr/>
        <p:nvPr/>
      </p:nvGrpSpPr>
      <p:grpSpPr>
        <a:xfrm>
          <a:off x="0" y="0"/>
          <a:ext cx="0" cy="0"/>
          <a:chOff x="0" y="0"/>
          <a:chExt cx="0" cy="0"/>
        </a:xfrm>
      </p:grpSpPr>
      <p:sp>
        <p:nvSpPr>
          <p:cNvPr id="111" name="Google Shape;111;p41"/>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41"/>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41"/>
          <p:cNvSpPr txBox="1"/>
          <p:nvPr>
            <p:ph idx="2" type="body"/>
          </p:nvPr>
        </p:nvSpPr>
        <p:spPr>
          <a:xfrm>
            <a:off x="644769" y="2325836"/>
            <a:ext cx="5181600"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41"/>
          <p:cNvSpPr txBox="1"/>
          <p:nvPr>
            <p:ph idx="3" type="body"/>
          </p:nvPr>
        </p:nvSpPr>
        <p:spPr>
          <a:xfrm>
            <a:off x="6172200" y="2325836"/>
            <a:ext cx="5181600"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41"/>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6" name="Shape 116"/>
        <p:cNvGrpSpPr/>
        <p:nvPr/>
      </p:nvGrpSpPr>
      <p:grpSpPr>
        <a:xfrm>
          <a:off x="0" y="0"/>
          <a:ext cx="0" cy="0"/>
          <a:chOff x="0" y="0"/>
          <a:chExt cx="0" cy="0"/>
        </a:xfrm>
      </p:grpSpPr>
      <p:sp>
        <p:nvSpPr>
          <p:cNvPr id="117" name="Google Shape;117;p42"/>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42"/>
          <p:cNvSpPr txBox="1"/>
          <p:nvPr>
            <p:ph idx="1" type="body"/>
          </p:nvPr>
        </p:nvSpPr>
        <p:spPr>
          <a:xfrm>
            <a:off x="644772"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42"/>
          <p:cNvSpPr txBox="1"/>
          <p:nvPr>
            <p:ph idx="2" type="body"/>
          </p:nvPr>
        </p:nvSpPr>
        <p:spPr>
          <a:xfrm>
            <a:off x="644772"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42"/>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42"/>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4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43"/>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43"/>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44"/>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21" name="Shape 21"/>
        <p:cNvGrpSpPr/>
        <p:nvPr/>
      </p:nvGrpSpPr>
      <p:grpSpPr>
        <a:xfrm>
          <a:off x="0" y="0"/>
          <a:ext cx="0" cy="0"/>
          <a:chOff x="0" y="0"/>
          <a:chExt cx="0" cy="0"/>
        </a:xfrm>
      </p:grpSpPr>
      <p:sp>
        <p:nvSpPr>
          <p:cNvPr id="22" name="Google Shape;22;p27"/>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7"/>
          <p:cNvSpPr txBox="1"/>
          <p:nvPr>
            <p:ph idx="2" type="body"/>
          </p:nvPr>
        </p:nvSpPr>
        <p:spPr>
          <a:xfrm>
            <a:off x="644771" y="2202874"/>
            <a:ext cx="10709031" cy="38792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28" name="Shape 128"/>
        <p:cNvGrpSpPr/>
        <p:nvPr/>
      </p:nvGrpSpPr>
      <p:grpSpPr>
        <a:xfrm>
          <a:off x="0" y="0"/>
          <a:ext cx="0" cy="0"/>
          <a:chOff x="0" y="0"/>
          <a:chExt cx="0" cy="0"/>
        </a:xfrm>
      </p:grpSpPr>
      <p:sp>
        <p:nvSpPr>
          <p:cNvPr id="129" name="Google Shape;129;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0" name="Shape 130"/>
        <p:cNvGrpSpPr/>
        <p:nvPr/>
      </p:nvGrpSpPr>
      <p:grpSpPr>
        <a:xfrm>
          <a:off x="0" y="0"/>
          <a:ext cx="0" cy="0"/>
          <a:chOff x="0" y="0"/>
          <a:chExt cx="0" cy="0"/>
        </a:xfrm>
      </p:grpSpPr>
      <p:sp>
        <p:nvSpPr>
          <p:cNvPr id="131" name="Google Shape;131;p46"/>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46"/>
          <p:cNvSpPr txBox="1"/>
          <p:nvPr>
            <p:ph idx="1" type="body"/>
          </p:nvPr>
        </p:nvSpPr>
        <p:spPr>
          <a:xfrm>
            <a:off x="5183188" y="987428"/>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SzPts val="3200"/>
              <a:buChar char="▪"/>
              <a:defRPr sz="3200"/>
            </a:lvl1pPr>
            <a:lvl2pPr indent="-406400" lvl="1" marL="914400" algn="l">
              <a:lnSpc>
                <a:spcPct val="90000"/>
              </a:lnSpc>
              <a:spcBef>
                <a:spcPts val="500"/>
              </a:spcBef>
              <a:spcAft>
                <a:spcPts val="0"/>
              </a:spcAft>
              <a:buSzPts val="2800"/>
              <a:buChar char="-"/>
              <a:defRPr sz="2800"/>
            </a:lvl2pPr>
            <a:lvl3pPr indent="-381000" lvl="2" marL="1371600" algn="l">
              <a:lnSpc>
                <a:spcPct val="90000"/>
              </a:lnSpc>
              <a:spcBef>
                <a:spcPts val="500"/>
              </a:spcBef>
              <a:spcAft>
                <a:spcPts val="0"/>
              </a:spcAft>
              <a:buSzPts val="2400"/>
              <a:buChar char="-"/>
              <a:defRPr sz="2400"/>
            </a:lvl3pPr>
            <a:lvl4pPr indent="-355600" lvl="3" marL="1828800" algn="l">
              <a:lnSpc>
                <a:spcPct val="90000"/>
              </a:lnSpc>
              <a:spcBef>
                <a:spcPts val="500"/>
              </a:spcBef>
              <a:spcAft>
                <a:spcPts val="0"/>
              </a:spcAft>
              <a:buSzPts val="2000"/>
              <a:buChar char="-"/>
              <a:defRPr sz="2000"/>
            </a:lvl4pPr>
            <a:lvl5pPr indent="-355600" lvl="4" marL="2286000" algn="l">
              <a:lnSpc>
                <a:spcPct val="9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3" name="Google Shape;133;p46"/>
          <p:cNvSpPr txBox="1"/>
          <p:nvPr>
            <p:ph idx="2"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p46"/>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aira Condense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5" name="Shape 135"/>
        <p:cNvGrpSpPr/>
        <p:nvPr/>
      </p:nvGrpSpPr>
      <p:grpSpPr>
        <a:xfrm>
          <a:off x="0" y="0"/>
          <a:ext cx="0" cy="0"/>
          <a:chOff x="0" y="0"/>
          <a:chExt cx="0" cy="0"/>
        </a:xfrm>
      </p:grpSpPr>
      <p:sp>
        <p:nvSpPr>
          <p:cNvPr id="136" name="Google Shape;136;p47"/>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aira Condense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47"/>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8" name="Google Shape;138;p47"/>
          <p:cNvSpPr/>
          <p:nvPr>
            <p:ph idx="2" type="pic"/>
          </p:nvPr>
        </p:nvSpPr>
        <p:spPr>
          <a:xfrm>
            <a:off x="5183188" y="987428"/>
            <a:ext cx="6172200" cy="4873625"/>
          </a:xfrm>
          <a:prstGeom prst="rect">
            <a:avLst/>
          </a:prstGeom>
          <a:noFill/>
          <a:ln>
            <a:noFill/>
          </a:ln>
        </p:spPr>
      </p:sp>
      <p:sp>
        <p:nvSpPr>
          <p:cNvPr id="139" name="Google Shape;139;p4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0" name="Shape 140"/>
        <p:cNvGrpSpPr/>
        <p:nvPr/>
      </p:nvGrpSpPr>
      <p:grpSpPr>
        <a:xfrm>
          <a:off x="0" y="0"/>
          <a:ext cx="0" cy="0"/>
          <a:chOff x="0" y="0"/>
          <a:chExt cx="0" cy="0"/>
        </a:xfrm>
      </p:grpSpPr>
      <p:sp>
        <p:nvSpPr>
          <p:cNvPr id="141" name="Google Shape;141;p48"/>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48"/>
          <p:cNvSpPr txBox="1"/>
          <p:nvPr>
            <p:ph idx="1" type="body"/>
          </p:nvPr>
        </p:nvSpPr>
        <p:spPr>
          <a:xfrm rot="5400000">
            <a:off x="3881699" y="-1411302"/>
            <a:ext cx="4235176" cy="107090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49"/>
          <p:cNvSpPr txBox="1"/>
          <p:nvPr>
            <p:ph type="title"/>
          </p:nvPr>
        </p:nvSpPr>
        <p:spPr>
          <a:xfrm rot="5400000">
            <a:off x="7133433" y="1956597"/>
            <a:ext cx="5811839" cy="2628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49"/>
          <p:cNvSpPr txBox="1"/>
          <p:nvPr>
            <p:ph idx="1" type="body"/>
          </p:nvPr>
        </p:nvSpPr>
        <p:spPr>
          <a:xfrm rot="5400000">
            <a:off x="1702715" y="-692819"/>
            <a:ext cx="5811839" cy="79277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146" name="Shape 146"/>
        <p:cNvGrpSpPr/>
        <p:nvPr/>
      </p:nvGrpSpPr>
      <p:grpSpPr>
        <a:xfrm>
          <a:off x="0" y="0"/>
          <a:ext cx="0" cy="0"/>
          <a:chOff x="0" y="0"/>
          <a:chExt cx="0" cy="0"/>
        </a:xfrm>
      </p:grpSpPr>
      <p:pic>
        <p:nvPicPr>
          <p:cNvPr descr="A picture containing person, crowd, event, several&#10;&#10;Description automatically generated" id="147" name="Google Shape;147;p50"/>
          <p:cNvPicPr preferRelativeResize="0"/>
          <p:nvPr/>
        </p:nvPicPr>
        <p:blipFill rotWithShape="1">
          <a:blip r:embed="rId2">
            <a:alphaModFix/>
          </a:blip>
          <a:srcRect b="0" l="0" r="0" t="0"/>
          <a:stretch/>
        </p:blipFill>
        <p:spPr>
          <a:xfrm>
            <a:off x="2" y="0"/>
            <a:ext cx="7305260" cy="6858000"/>
          </a:xfrm>
          <a:prstGeom prst="rect">
            <a:avLst/>
          </a:prstGeom>
          <a:noFill/>
          <a:ln>
            <a:noFill/>
          </a:ln>
        </p:spPr>
      </p:pic>
      <p:pic>
        <p:nvPicPr>
          <p:cNvPr descr="A picture containing shape&#10;&#10;Description automatically generated" id="148" name="Google Shape;148;p5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9" name="Google Shape;149;p50"/>
          <p:cNvSpPr txBox="1"/>
          <p:nvPr/>
        </p:nvSpPr>
        <p:spPr>
          <a:xfrm>
            <a:off x="7284722" y="3144277"/>
            <a:ext cx="4245895"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5400">
                <a:solidFill>
                  <a:schemeClr val="lt1"/>
                </a:solidFill>
                <a:latin typeface="Saira Condensed Light"/>
                <a:ea typeface="Saira Condensed Light"/>
                <a:cs typeface="Saira Condensed Light"/>
                <a:sym typeface="Saira Condensed Light"/>
              </a:rPr>
              <a:t>THANK </a:t>
            </a:r>
            <a:r>
              <a:rPr b="1" i="0" lang="en-US" sz="5400">
                <a:solidFill>
                  <a:schemeClr val="lt1"/>
                </a:solidFill>
                <a:latin typeface="Saira Condensed Light"/>
                <a:ea typeface="Saira Condensed Light"/>
                <a:cs typeface="Saira Condensed Light"/>
                <a:sym typeface="Saira Condensed Light"/>
              </a:rPr>
              <a:t>YOU</a:t>
            </a:r>
            <a:endParaRPr/>
          </a:p>
        </p:txBody>
      </p:sp>
      <p:sp>
        <p:nvSpPr>
          <p:cNvPr id="150" name="Google Shape;150;p50"/>
          <p:cNvSpPr txBox="1"/>
          <p:nvPr/>
        </p:nvSpPr>
        <p:spPr>
          <a:xfrm>
            <a:off x="6096002" y="5170418"/>
            <a:ext cx="5434615"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chemeClr val="lt1"/>
                </a:solidFill>
                <a:latin typeface="IBM Plex Sans"/>
                <a:ea typeface="IBM Plex Sans"/>
                <a:cs typeface="IBM Plex Sans"/>
                <a:sym typeface="IBM Plex Sans"/>
              </a:rPr>
              <a:t>Stevens Institute of Technology</a:t>
            </a:r>
            <a:br>
              <a:rPr b="1" lang="en-US" sz="1600">
                <a:solidFill>
                  <a:schemeClr val="lt1"/>
                </a:solidFill>
                <a:latin typeface="IBM Plex Sans"/>
                <a:ea typeface="IBM Plex Sans"/>
                <a:cs typeface="IBM Plex Sans"/>
                <a:sym typeface="IBM Plex Sans"/>
              </a:rPr>
            </a:br>
            <a:r>
              <a:rPr lang="en-US" sz="1600">
                <a:solidFill>
                  <a:schemeClr val="lt1"/>
                </a:solidFill>
                <a:latin typeface="IBM Plex Sans"/>
                <a:ea typeface="IBM Plex Sans"/>
                <a:cs typeface="IBM Plex Sans"/>
                <a:sym typeface="IBM Plex Sans"/>
              </a:rPr>
              <a:t>1 Castle Point Terrace, Hoboken, NJ 07030</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No Bullets">
  <p:cSld name="Subhead w/ No Bullets">
    <p:spTree>
      <p:nvGrpSpPr>
        <p:cNvPr id="26" name="Shape 26"/>
        <p:cNvGrpSpPr/>
        <p:nvPr/>
      </p:nvGrpSpPr>
      <p:grpSpPr>
        <a:xfrm>
          <a:off x="0" y="0"/>
          <a:ext cx="0" cy="0"/>
          <a:chOff x="0" y="0"/>
          <a:chExt cx="0" cy="0"/>
        </a:xfrm>
      </p:grpSpPr>
      <p:sp>
        <p:nvSpPr>
          <p:cNvPr id="27" name="Google Shape;27;p28"/>
          <p:cNvSpPr txBox="1"/>
          <p:nvPr>
            <p:ph idx="1" type="body"/>
          </p:nvPr>
        </p:nvSpPr>
        <p:spPr>
          <a:xfrm>
            <a:off x="302684" y="1709353"/>
            <a:ext cx="11588749" cy="43845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1600"/>
              <a:buFont typeface="Arial"/>
              <a:buNone/>
              <a:defRPr b="0" i="0" sz="1600">
                <a:latin typeface="Arial"/>
                <a:ea typeface="Arial"/>
                <a:cs typeface="Arial"/>
                <a:sym typeface="Arial"/>
              </a:defRPr>
            </a:lvl1pPr>
            <a:lvl2pPr indent="-228600" lvl="1" marL="914400" algn="l">
              <a:lnSpc>
                <a:spcPct val="90000"/>
              </a:lnSpc>
              <a:spcBef>
                <a:spcPts val="1200"/>
              </a:spcBef>
              <a:spcAft>
                <a:spcPts val="0"/>
              </a:spcAft>
              <a:buSzPts val="1600"/>
              <a:buFont typeface="Arial"/>
              <a:buNone/>
              <a:defRPr b="0" i="0" sz="1600">
                <a:latin typeface="Arial"/>
                <a:ea typeface="Arial"/>
                <a:cs typeface="Arial"/>
                <a:sym typeface="Arial"/>
              </a:defRPr>
            </a:lvl2pPr>
            <a:lvl3pPr indent="-228600" lvl="2" marL="1371600" algn="l">
              <a:lnSpc>
                <a:spcPct val="90000"/>
              </a:lnSpc>
              <a:spcBef>
                <a:spcPts val="1200"/>
              </a:spcBef>
              <a:spcAft>
                <a:spcPts val="0"/>
              </a:spcAft>
              <a:buSzPts val="1400"/>
              <a:buFont typeface="Arial"/>
              <a:buNone/>
              <a:defRPr b="0" i="0" sz="1400">
                <a:latin typeface="Arial"/>
                <a:ea typeface="Arial"/>
                <a:cs typeface="Arial"/>
                <a:sym typeface="Arial"/>
              </a:defRPr>
            </a:lvl3pPr>
            <a:lvl4pPr indent="-228600" lvl="3" marL="1828800" algn="l">
              <a:lnSpc>
                <a:spcPct val="90000"/>
              </a:lnSpc>
              <a:spcBef>
                <a:spcPts val="1200"/>
              </a:spcBef>
              <a:spcAft>
                <a:spcPts val="0"/>
              </a:spcAft>
              <a:buSzPts val="1200"/>
              <a:buFont typeface="Arial"/>
              <a:buNone/>
              <a:defRPr b="0" i="0" sz="1200">
                <a:latin typeface="Arial"/>
                <a:ea typeface="Arial"/>
                <a:cs typeface="Arial"/>
                <a:sym typeface="Arial"/>
              </a:defRPr>
            </a:lvl4pPr>
            <a:lvl5pPr indent="-228600" lvl="4" marL="2286000" algn="l">
              <a:lnSpc>
                <a:spcPct val="90000"/>
              </a:lnSpc>
              <a:spcBef>
                <a:spcPts val="1200"/>
              </a:spcBef>
              <a:spcAft>
                <a:spcPts val="0"/>
              </a:spcAft>
              <a:buSzPts val="1000"/>
              <a:buFont typeface="Arial"/>
              <a:buNone/>
              <a:defRPr b="0" i="0" sz="1000">
                <a:latin typeface="Arial"/>
                <a:ea typeface="Arial"/>
                <a:cs typeface="Arial"/>
                <a:sym typeface="Aria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8"/>
          <p:cNvSpPr txBox="1"/>
          <p:nvPr>
            <p:ph type="title"/>
          </p:nvPr>
        </p:nvSpPr>
        <p:spPr>
          <a:xfrm>
            <a:off x="302684" y="418355"/>
            <a:ext cx="9737787" cy="535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000"/>
              <a:buFont typeface="Arial"/>
              <a:buNone/>
              <a:defRPr b="1" i="0" sz="3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8"/>
          <p:cNvSpPr txBox="1"/>
          <p:nvPr>
            <p:ph idx="12" type="sldNum"/>
          </p:nvPr>
        </p:nvSpPr>
        <p:spPr>
          <a:xfrm>
            <a:off x="11356641" y="6449010"/>
            <a:ext cx="6354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28"/>
          <p:cNvSpPr txBox="1"/>
          <p:nvPr>
            <p:ph idx="2" type="body"/>
          </p:nvPr>
        </p:nvSpPr>
        <p:spPr>
          <a:xfrm>
            <a:off x="302684" y="1006103"/>
            <a:ext cx="11588749" cy="4080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1800"/>
              <a:buNone/>
              <a:defRPr b="0" i="0" sz="1800">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228600" lvl="2" marL="1371600" algn="l">
              <a:lnSpc>
                <a:spcPct val="90000"/>
              </a:lnSpc>
              <a:spcBef>
                <a:spcPts val="500"/>
              </a:spcBef>
              <a:spcAft>
                <a:spcPts val="0"/>
              </a:spcAft>
              <a:buSzPts val="2700"/>
              <a:buNone/>
              <a:defRPr sz="2700"/>
            </a:lvl3pPr>
            <a:lvl4pPr indent="-228600" lvl="3" marL="1828800" algn="l">
              <a:lnSpc>
                <a:spcPct val="90000"/>
              </a:lnSpc>
              <a:spcBef>
                <a:spcPts val="500"/>
              </a:spcBef>
              <a:spcAft>
                <a:spcPts val="0"/>
              </a:spcAft>
              <a:buSzPts val="2700"/>
              <a:buNone/>
              <a:defRPr sz="2700"/>
            </a:lvl4pPr>
            <a:lvl5pPr indent="-228600" lvl="4" marL="2286000" algn="l">
              <a:lnSpc>
                <a:spcPct val="90000"/>
              </a:lnSpc>
              <a:spcBef>
                <a:spcPts val="500"/>
              </a:spcBef>
              <a:spcAft>
                <a:spcPts val="0"/>
              </a:spcAft>
              <a:buSzPts val="2700"/>
              <a:buNone/>
              <a:defRPr sz="27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31" name="Shape 31"/>
        <p:cNvGrpSpPr/>
        <p:nvPr/>
      </p:nvGrpSpPr>
      <p:grpSpPr>
        <a:xfrm>
          <a:off x="0" y="0"/>
          <a:ext cx="0" cy="0"/>
          <a:chOff x="0" y="0"/>
          <a:chExt cx="0" cy="0"/>
        </a:xfrm>
      </p:grpSpPr>
      <p:sp>
        <p:nvSpPr>
          <p:cNvPr id="32" name="Google Shape;32;p29"/>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9"/>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9"/>
          <p:cNvSpPr txBox="1"/>
          <p:nvPr>
            <p:ph idx="2" type="body"/>
          </p:nvPr>
        </p:nvSpPr>
        <p:spPr>
          <a:xfrm>
            <a:off x="644773"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9"/>
          <p:cNvSpPr txBox="1"/>
          <p:nvPr>
            <p:ph idx="3" type="body"/>
          </p:nvPr>
        </p:nvSpPr>
        <p:spPr>
          <a:xfrm>
            <a:off x="4351622"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9"/>
          <p:cNvSpPr txBox="1"/>
          <p:nvPr>
            <p:ph idx="4" type="body"/>
          </p:nvPr>
        </p:nvSpPr>
        <p:spPr>
          <a:xfrm>
            <a:off x="8058471"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9"/>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38" name="Shape 38"/>
        <p:cNvGrpSpPr/>
        <p:nvPr/>
      </p:nvGrpSpPr>
      <p:grpSpPr>
        <a:xfrm>
          <a:off x="0" y="0"/>
          <a:ext cx="0" cy="0"/>
          <a:chOff x="0" y="0"/>
          <a:chExt cx="0" cy="0"/>
        </a:xfrm>
      </p:grpSpPr>
      <p:pic>
        <p:nvPicPr>
          <p:cNvPr id="39" name="Google Shape;39;p30"/>
          <p:cNvPicPr preferRelativeResize="0"/>
          <p:nvPr/>
        </p:nvPicPr>
        <p:blipFill rotWithShape="1">
          <a:blip r:embed="rId2">
            <a:alphaModFix/>
          </a:blip>
          <a:srcRect b="0" l="0" r="0" t="0"/>
          <a:stretch/>
        </p:blipFill>
        <p:spPr>
          <a:xfrm>
            <a:off x="0" y="0"/>
            <a:ext cx="8507728" cy="6858000"/>
          </a:xfrm>
          <a:prstGeom prst="rect">
            <a:avLst/>
          </a:prstGeom>
          <a:noFill/>
          <a:ln>
            <a:noFill/>
          </a:ln>
        </p:spPr>
      </p:pic>
      <p:pic>
        <p:nvPicPr>
          <p:cNvPr descr="A picture containing shape&#10;&#10;Description automatically generated" id="40" name="Google Shape;40;p30"/>
          <p:cNvPicPr preferRelativeResize="0"/>
          <p:nvPr/>
        </p:nvPicPr>
        <p:blipFill rotWithShape="1">
          <a:blip r:embed="rId3">
            <a:alphaModFix/>
          </a:blip>
          <a:srcRect b="0" l="0" r="0" t="0"/>
          <a:stretch/>
        </p:blipFill>
        <p:spPr>
          <a:xfrm>
            <a:off x="298449" y="0"/>
            <a:ext cx="11893551" cy="6858000"/>
          </a:xfrm>
          <a:prstGeom prst="rect">
            <a:avLst/>
          </a:prstGeom>
          <a:noFill/>
          <a:ln>
            <a:noFill/>
          </a:ln>
        </p:spPr>
      </p:pic>
      <p:sp>
        <p:nvSpPr>
          <p:cNvPr id="41" name="Google Shape;41;p30"/>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0"/>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30"/>
          <p:cNvSpPr txBox="1"/>
          <p:nvPr>
            <p:ph idx="10" type="dt"/>
          </p:nvPr>
        </p:nvSpPr>
        <p:spPr>
          <a:xfrm>
            <a:off x="10446026" y="6362185"/>
            <a:ext cx="1084590"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30"/>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5" name="Shape 45"/>
        <p:cNvGrpSpPr/>
        <p:nvPr/>
      </p:nvGrpSpPr>
      <p:grpSpPr>
        <a:xfrm>
          <a:off x="0" y="0"/>
          <a:ext cx="0" cy="0"/>
          <a:chOff x="0" y="0"/>
          <a:chExt cx="0" cy="0"/>
        </a:xfrm>
      </p:grpSpPr>
      <p:pic>
        <p:nvPicPr>
          <p:cNvPr descr="Background pattern&#10;&#10;Description automatically generated" id="46" name="Google Shape;46;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7" name="Google Shape;47;p31"/>
          <p:cNvSpPr txBox="1"/>
          <p:nvPr>
            <p:ph type="ctrTitle"/>
          </p:nvPr>
        </p:nvSpPr>
        <p:spPr>
          <a:xfrm>
            <a:off x="4249881" y="2504921"/>
            <a:ext cx="7280733"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1"/>
          <p:cNvSpPr txBox="1"/>
          <p:nvPr>
            <p:ph idx="1" type="subTitle"/>
          </p:nvPr>
        </p:nvSpPr>
        <p:spPr>
          <a:xfrm>
            <a:off x="4488873" y="4591369"/>
            <a:ext cx="7041742"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9" name="Google Shape;49;p31"/>
          <p:cNvSpPr txBox="1"/>
          <p:nvPr>
            <p:ph idx="2" type="body"/>
          </p:nvPr>
        </p:nvSpPr>
        <p:spPr>
          <a:xfrm>
            <a:off x="4675910" y="5690085"/>
            <a:ext cx="6854708"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1"/>
          <p:cNvSpPr txBox="1"/>
          <p:nvPr>
            <p:ph idx="10" type="dt"/>
          </p:nvPr>
        </p:nvSpPr>
        <p:spPr>
          <a:xfrm>
            <a:off x="10416209" y="6342033"/>
            <a:ext cx="1114406"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1" name="Shape 51"/>
        <p:cNvGrpSpPr/>
        <p:nvPr/>
      </p:nvGrpSpPr>
      <p:grpSpPr>
        <a:xfrm>
          <a:off x="0" y="0"/>
          <a:ext cx="0" cy="0"/>
          <a:chOff x="0" y="0"/>
          <a:chExt cx="0" cy="0"/>
        </a:xfrm>
      </p:grpSpPr>
      <p:pic>
        <p:nvPicPr>
          <p:cNvPr id="52" name="Google Shape;52;p32"/>
          <p:cNvPicPr preferRelativeResize="0"/>
          <p:nvPr/>
        </p:nvPicPr>
        <p:blipFill rotWithShape="1">
          <a:blip r:embed="rId2">
            <a:alphaModFix/>
          </a:blip>
          <a:srcRect b="0" l="0" r="-7103" t="0"/>
          <a:stretch/>
        </p:blipFill>
        <p:spPr>
          <a:xfrm>
            <a:off x="0" y="0"/>
            <a:ext cx="7531770" cy="6858000"/>
          </a:xfrm>
          <a:prstGeom prst="rect">
            <a:avLst/>
          </a:prstGeom>
          <a:noFill/>
          <a:ln>
            <a:noFill/>
          </a:ln>
        </p:spPr>
      </p:pic>
      <p:pic>
        <p:nvPicPr>
          <p:cNvPr descr="A picture containing shape&#10;&#10;Description automatically generated" id="53" name="Google Shape;53;p32"/>
          <p:cNvPicPr preferRelativeResize="0"/>
          <p:nvPr/>
        </p:nvPicPr>
        <p:blipFill rotWithShape="1">
          <a:blip r:embed="rId3">
            <a:alphaModFix/>
          </a:blip>
          <a:srcRect b="0" l="0" r="0" t="0"/>
          <a:stretch/>
        </p:blipFill>
        <p:spPr>
          <a:xfrm>
            <a:off x="298451" y="0"/>
            <a:ext cx="11893551" cy="6858000"/>
          </a:xfrm>
          <a:prstGeom prst="rect">
            <a:avLst/>
          </a:prstGeom>
          <a:noFill/>
          <a:ln>
            <a:noFill/>
          </a:ln>
        </p:spPr>
      </p:pic>
      <p:sp>
        <p:nvSpPr>
          <p:cNvPr id="54" name="Google Shape;54;p32"/>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6" name="Google Shape;56;p32"/>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2"/>
          <p:cNvSpPr txBox="1"/>
          <p:nvPr>
            <p:ph idx="10" type="dt"/>
          </p:nvPr>
        </p:nvSpPr>
        <p:spPr>
          <a:xfrm>
            <a:off x="10406269" y="6342033"/>
            <a:ext cx="1124345"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pic>
        <p:nvPicPr>
          <p:cNvPr descr="A body of water with buildings along it&#10;&#10;Description automatically generated with medium confidence" id="59" name="Google Shape;59;p33"/>
          <p:cNvPicPr preferRelativeResize="0"/>
          <p:nvPr/>
        </p:nvPicPr>
        <p:blipFill rotWithShape="1">
          <a:blip r:embed="rId2">
            <a:alphaModFix/>
          </a:blip>
          <a:srcRect b="0" l="0" r="0" t="0"/>
          <a:stretch/>
        </p:blipFill>
        <p:spPr>
          <a:xfrm>
            <a:off x="0" y="0"/>
            <a:ext cx="12090400" cy="6858000"/>
          </a:xfrm>
          <a:prstGeom prst="rect">
            <a:avLst/>
          </a:prstGeom>
          <a:noFill/>
          <a:ln>
            <a:noFill/>
          </a:ln>
        </p:spPr>
      </p:pic>
      <p:pic>
        <p:nvPicPr>
          <p:cNvPr descr="A picture containing shape&#10;&#10;Description automatically generated" id="60" name="Google Shape;60;p33"/>
          <p:cNvPicPr preferRelativeResize="0"/>
          <p:nvPr/>
        </p:nvPicPr>
        <p:blipFill rotWithShape="1">
          <a:blip r:embed="rId3">
            <a:alphaModFix/>
          </a:blip>
          <a:srcRect b="0" l="0" r="0" t="0"/>
          <a:stretch/>
        </p:blipFill>
        <p:spPr>
          <a:xfrm>
            <a:off x="298451" y="0"/>
            <a:ext cx="11893551" cy="6858000"/>
          </a:xfrm>
          <a:prstGeom prst="rect">
            <a:avLst/>
          </a:prstGeom>
          <a:noFill/>
          <a:ln>
            <a:noFill/>
          </a:ln>
        </p:spPr>
      </p:pic>
      <p:sp>
        <p:nvSpPr>
          <p:cNvPr id="61" name="Google Shape;61;p33"/>
          <p:cNvSpPr txBox="1"/>
          <p:nvPr>
            <p:ph type="title"/>
          </p:nvPr>
        </p:nvSpPr>
        <p:spPr>
          <a:xfrm>
            <a:off x="6617373" y="974037"/>
            <a:ext cx="4913243" cy="42543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5400"/>
              <a:buFont typeface="Saira Condensed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3"/>
          <p:cNvSpPr txBox="1"/>
          <p:nvPr>
            <p:ph idx="1" type="body"/>
          </p:nvPr>
        </p:nvSpPr>
        <p:spPr>
          <a:xfrm>
            <a:off x="6858002" y="5394965"/>
            <a:ext cx="4672615" cy="931499"/>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2000"/>
              <a:buNone/>
              <a:defRPr b="0" i="0" sz="2000">
                <a:solidFill>
                  <a:schemeClr val="dk1"/>
                </a:solidFill>
                <a:latin typeface="IBM Plex Sans"/>
                <a:ea typeface="IBM Plex Sans"/>
                <a:cs typeface="IBM Plex Sans"/>
                <a:sym typeface="IBM Plex Sans"/>
              </a:defRPr>
            </a:lvl1pPr>
            <a:lvl2pPr indent="-228600" lvl="1" marL="914400" algn="l">
              <a:lnSpc>
                <a:spcPct val="90000"/>
              </a:lnSpc>
              <a:spcBef>
                <a:spcPts val="500"/>
              </a:spcBef>
              <a:spcAft>
                <a:spcPts val="0"/>
              </a:spcAft>
              <a:buSzPts val="2000"/>
              <a:buNone/>
              <a:defRPr sz="2000">
                <a:solidFill>
                  <a:srgbClr val="8E8F92"/>
                </a:solidFill>
              </a:defRPr>
            </a:lvl2pPr>
            <a:lvl3pPr indent="-228600" lvl="2" marL="1371600" algn="l">
              <a:lnSpc>
                <a:spcPct val="90000"/>
              </a:lnSpc>
              <a:spcBef>
                <a:spcPts val="500"/>
              </a:spcBef>
              <a:spcAft>
                <a:spcPts val="0"/>
              </a:spcAft>
              <a:buSzPts val="1800"/>
              <a:buNone/>
              <a:defRPr sz="1800">
                <a:solidFill>
                  <a:srgbClr val="8E8F92"/>
                </a:solidFill>
              </a:defRPr>
            </a:lvl3pPr>
            <a:lvl4pPr indent="-228600" lvl="3" marL="1828800" algn="l">
              <a:lnSpc>
                <a:spcPct val="90000"/>
              </a:lnSpc>
              <a:spcBef>
                <a:spcPts val="500"/>
              </a:spcBef>
              <a:spcAft>
                <a:spcPts val="0"/>
              </a:spcAft>
              <a:buSzPts val="1600"/>
              <a:buNone/>
              <a:defRPr sz="1600">
                <a:solidFill>
                  <a:srgbClr val="8E8F92"/>
                </a:solidFill>
              </a:defRPr>
            </a:lvl4pPr>
            <a:lvl5pPr indent="-228600" lvl="4" marL="2286000" algn="l">
              <a:lnSpc>
                <a:spcPct val="90000"/>
              </a:lnSpc>
              <a:spcBef>
                <a:spcPts val="500"/>
              </a:spcBef>
              <a:spcAft>
                <a:spcPts val="0"/>
              </a:spcAft>
              <a:buSzPts val="1600"/>
              <a:buNone/>
              <a:defRPr sz="1600">
                <a:solidFill>
                  <a:srgbClr val="8E8F92"/>
                </a:solidFill>
              </a:defRPr>
            </a:lvl5pPr>
            <a:lvl6pPr indent="-228600" lvl="5" marL="2743200" algn="l">
              <a:lnSpc>
                <a:spcPct val="90000"/>
              </a:lnSpc>
              <a:spcBef>
                <a:spcPts val="500"/>
              </a:spcBef>
              <a:spcAft>
                <a:spcPts val="0"/>
              </a:spcAft>
              <a:buClr>
                <a:srgbClr val="8E8F92"/>
              </a:buClr>
              <a:buSzPts val="1600"/>
              <a:buNone/>
              <a:defRPr sz="1600">
                <a:solidFill>
                  <a:srgbClr val="8E8F92"/>
                </a:solidFill>
              </a:defRPr>
            </a:lvl6pPr>
            <a:lvl7pPr indent="-228600" lvl="6" marL="3200400" algn="l">
              <a:lnSpc>
                <a:spcPct val="90000"/>
              </a:lnSpc>
              <a:spcBef>
                <a:spcPts val="500"/>
              </a:spcBef>
              <a:spcAft>
                <a:spcPts val="0"/>
              </a:spcAft>
              <a:buClr>
                <a:srgbClr val="8E8F92"/>
              </a:buClr>
              <a:buSzPts val="1600"/>
              <a:buNone/>
              <a:defRPr sz="1600">
                <a:solidFill>
                  <a:srgbClr val="8E8F92"/>
                </a:solidFill>
              </a:defRPr>
            </a:lvl7pPr>
            <a:lvl8pPr indent="-228600" lvl="7" marL="3657600" algn="l">
              <a:lnSpc>
                <a:spcPct val="90000"/>
              </a:lnSpc>
              <a:spcBef>
                <a:spcPts val="500"/>
              </a:spcBef>
              <a:spcAft>
                <a:spcPts val="0"/>
              </a:spcAft>
              <a:buClr>
                <a:srgbClr val="8E8F92"/>
              </a:buClr>
              <a:buSzPts val="1600"/>
              <a:buNone/>
              <a:defRPr sz="1600">
                <a:solidFill>
                  <a:srgbClr val="8E8F92"/>
                </a:solidFill>
              </a:defRPr>
            </a:lvl8pPr>
            <a:lvl9pPr indent="-228600" lvl="8" marL="4114800" algn="l">
              <a:lnSpc>
                <a:spcPct val="90000"/>
              </a:lnSpc>
              <a:spcBef>
                <a:spcPts val="500"/>
              </a:spcBef>
              <a:spcAft>
                <a:spcPts val="0"/>
              </a:spcAft>
              <a:buClr>
                <a:srgbClr val="8E8F92"/>
              </a:buClr>
              <a:buSzPts val="1600"/>
              <a:buNone/>
              <a:defRPr sz="1600">
                <a:solidFill>
                  <a:srgbClr val="8E8F9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3" name="Shape 63"/>
        <p:cNvGrpSpPr/>
        <p:nvPr/>
      </p:nvGrpSpPr>
      <p:grpSpPr>
        <a:xfrm>
          <a:off x="0" y="0"/>
          <a:ext cx="0" cy="0"/>
          <a:chOff x="0" y="0"/>
          <a:chExt cx="0" cy="0"/>
        </a:xfrm>
      </p:grpSpPr>
      <p:sp>
        <p:nvSpPr>
          <p:cNvPr id="64" name="Google Shape;64;p34"/>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4"/>
          <p:cNvSpPr txBox="1"/>
          <p:nvPr>
            <p:ph idx="1" type="body"/>
          </p:nvPr>
        </p:nvSpPr>
        <p:spPr>
          <a:xfrm>
            <a:off x="644771" y="1825625"/>
            <a:ext cx="10709031" cy="4235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Font typeface="NTR"/>
              <a:buChar char="-"/>
              <a:defRPr/>
            </a:lvl2pPr>
            <a:lvl3pPr indent="-330200" lvl="2" marL="1371600" algn="l">
              <a:lnSpc>
                <a:spcPct val="90000"/>
              </a:lnSpc>
              <a:spcBef>
                <a:spcPts val="500"/>
              </a:spcBef>
              <a:spcAft>
                <a:spcPts val="0"/>
              </a:spcAft>
              <a:buSzPts val="1600"/>
              <a:buFont typeface="NTR"/>
              <a:buChar char="-"/>
              <a:defRPr/>
            </a:lvl3pPr>
            <a:lvl4pPr indent="-330200" lvl="3" marL="1828800" algn="l">
              <a:lnSpc>
                <a:spcPct val="90000"/>
              </a:lnSpc>
              <a:spcBef>
                <a:spcPts val="500"/>
              </a:spcBef>
              <a:spcAft>
                <a:spcPts val="0"/>
              </a:spcAft>
              <a:buSzPts val="1600"/>
              <a:buFont typeface="NTR"/>
              <a:buChar char="-"/>
              <a:defRPr/>
            </a:lvl4pPr>
            <a:lvl5pPr indent="-317500" lvl="4" marL="2286000" algn="l">
              <a:lnSpc>
                <a:spcPct val="90000"/>
              </a:lnSpc>
              <a:spcBef>
                <a:spcPts val="500"/>
              </a:spcBef>
              <a:spcAft>
                <a:spcPts val="0"/>
              </a:spcAft>
              <a:buSzPts val="1400"/>
              <a:buFont typeface="NTR"/>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34"/>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5"/>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1" name="Google Shape;11;p25"/>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Saira Condensed SemiBold"/>
              <a:buNone/>
              <a:defRPr b="1" i="0" sz="4000" u="none" cap="none" strike="noStrike">
                <a:solidFill>
                  <a:schemeClr val="dk1"/>
                </a:solidFill>
                <a:latin typeface="Saira Condensed SemiBold"/>
                <a:ea typeface="Saira Condensed SemiBold"/>
                <a:cs typeface="Saira Condensed SemiBold"/>
                <a:sym typeface="Saira Condensed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5"/>
          <p:cNvSpPr txBox="1"/>
          <p:nvPr>
            <p:ph idx="1" type="body"/>
          </p:nvPr>
        </p:nvSpPr>
        <p:spPr>
          <a:xfrm>
            <a:off x="644771" y="1825625"/>
            <a:ext cx="10709031" cy="423517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accent4"/>
              </a:buClr>
              <a:buSzPts val="1800"/>
              <a:buFont typeface="Noto Sans Symbols"/>
              <a:buChar char="▪"/>
              <a:defRPr b="0" i="0" sz="1800" u="none" cap="none" strike="noStrike">
                <a:solidFill>
                  <a:schemeClr val="dk1"/>
                </a:solidFill>
                <a:latin typeface="IBM Plex Sans"/>
                <a:ea typeface="IBM Plex Sans"/>
                <a:cs typeface="IBM Plex Sans"/>
                <a:sym typeface="IBM Plex Sans"/>
              </a:defRPr>
            </a:lvl1pPr>
            <a:lvl2pPr indent="-342900" lvl="1" marL="914400" marR="0" rtl="0" algn="l">
              <a:lnSpc>
                <a:spcPct val="90000"/>
              </a:lnSpc>
              <a:spcBef>
                <a:spcPts val="500"/>
              </a:spcBef>
              <a:spcAft>
                <a:spcPts val="0"/>
              </a:spcAft>
              <a:buClr>
                <a:schemeClr val="accent4"/>
              </a:buClr>
              <a:buSzPts val="1800"/>
              <a:buFont typeface="NTR"/>
              <a:buChar char="-"/>
              <a:defRPr b="0" i="0" sz="1800" u="none" cap="none" strike="noStrike">
                <a:solidFill>
                  <a:schemeClr val="dk1"/>
                </a:solidFill>
                <a:latin typeface="IBM Plex Sans"/>
                <a:ea typeface="IBM Plex Sans"/>
                <a:cs typeface="IBM Plex Sans"/>
                <a:sym typeface="IBM Plex Sans"/>
              </a:defRPr>
            </a:lvl2pPr>
            <a:lvl3pPr indent="-330200" lvl="2" marL="1371600" marR="0" rtl="0" algn="l">
              <a:lnSpc>
                <a:spcPct val="90000"/>
              </a:lnSpc>
              <a:spcBef>
                <a:spcPts val="500"/>
              </a:spcBef>
              <a:spcAft>
                <a:spcPts val="0"/>
              </a:spcAft>
              <a:buClr>
                <a:schemeClr val="accent4"/>
              </a:buClr>
              <a:buSzPts val="1600"/>
              <a:buFont typeface="NTR"/>
              <a:buChar char="-"/>
              <a:defRPr b="0" i="0" sz="1600" u="none" cap="none" strike="noStrike">
                <a:solidFill>
                  <a:schemeClr val="dk1"/>
                </a:solidFill>
                <a:latin typeface="IBM Plex Sans"/>
                <a:ea typeface="IBM Plex Sans"/>
                <a:cs typeface="IBM Plex Sans"/>
                <a:sym typeface="IBM Plex Sans"/>
              </a:defRPr>
            </a:lvl3pPr>
            <a:lvl4pPr indent="-330200" lvl="3" marL="1828800" marR="0" rtl="0" algn="l">
              <a:lnSpc>
                <a:spcPct val="90000"/>
              </a:lnSpc>
              <a:spcBef>
                <a:spcPts val="500"/>
              </a:spcBef>
              <a:spcAft>
                <a:spcPts val="0"/>
              </a:spcAft>
              <a:buClr>
                <a:schemeClr val="accent4"/>
              </a:buClr>
              <a:buSzPts val="1600"/>
              <a:buFont typeface="NTR"/>
              <a:buChar char="-"/>
              <a:defRPr b="0" i="0" sz="1600" u="none" cap="none" strike="noStrike">
                <a:solidFill>
                  <a:schemeClr val="dk1"/>
                </a:solidFill>
                <a:latin typeface="IBM Plex Sans"/>
                <a:ea typeface="IBM Plex Sans"/>
                <a:cs typeface="IBM Plex Sans"/>
                <a:sym typeface="IBM Plex Sans"/>
              </a:defRPr>
            </a:lvl4pPr>
            <a:lvl5pPr indent="-317500" lvl="4" marL="2286000" marR="0" rtl="0" algn="l">
              <a:lnSpc>
                <a:spcPct val="90000"/>
              </a:lnSpc>
              <a:spcBef>
                <a:spcPts val="5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IBM Plex Sans"/>
                <a:ea typeface="IBM Plex Sans"/>
                <a:cs typeface="IBM Plex Sans"/>
                <a:sym typeface="IBM Plex Sans"/>
              </a:defRPr>
            </a:lvl1pPr>
            <a:lvl2pPr indent="0" lvl="1" marL="0" marR="0" rtl="0" algn="r">
              <a:spcBef>
                <a:spcPts val="0"/>
              </a:spcBef>
              <a:buNone/>
              <a:defRPr b="1" i="0" sz="1200" u="none" cap="none" strike="noStrike">
                <a:solidFill>
                  <a:schemeClr val="accent1"/>
                </a:solidFill>
                <a:latin typeface="IBM Plex Sans"/>
                <a:ea typeface="IBM Plex Sans"/>
                <a:cs typeface="IBM Plex Sans"/>
                <a:sym typeface="IBM Plex Sans"/>
              </a:defRPr>
            </a:lvl2pPr>
            <a:lvl3pPr indent="0" lvl="2" marL="0" marR="0" rtl="0" algn="r">
              <a:spcBef>
                <a:spcPts val="0"/>
              </a:spcBef>
              <a:buNone/>
              <a:defRPr b="1" i="0" sz="1200" u="none" cap="none" strike="noStrike">
                <a:solidFill>
                  <a:schemeClr val="accent1"/>
                </a:solidFill>
                <a:latin typeface="IBM Plex Sans"/>
                <a:ea typeface="IBM Plex Sans"/>
                <a:cs typeface="IBM Plex Sans"/>
                <a:sym typeface="IBM Plex Sans"/>
              </a:defRPr>
            </a:lvl3pPr>
            <a:lvl4pPr indent="0" lvl="3" marL="0" marR="0" rtl="0" algn="r">
              <a:spcBef>
                <a:spcPts val="0"/>
              </a:spcBef>
              <a:buNone/>
              <a:defRPr b="1" i="0" sz="1200" u="none" cap="none" strike="noStrike">
                <a:solidFill>
                  <a:schemeClr val="accent1"/>
                </a:solidFill>
                <a:latin typeface="IBM Plex Sans"/>
                <a:ea typeface="IBM Plex Sans"/>
                <a:cs typeface="IBM Plex Sans"/>
                <a:sym typeface="IBM Plex Sans"/>
              </a:defRPr>
            </a:lvl4pPr>
            <a:lvl5pPr indent="0" lvl="4" marL="0" marR="0" rtl="0" algn="r">
              <a:spcBef>
                <a:spcPts val="0"/>
              </a:spcBef>
              <a:buNone/>
              <a:defRPr b="1" i="0" sz="1200" u="none" cap="none" strike="noStrike">
                <a:solidFill>
                  <a:schemeClr val="accent1"/>
                </a:solidFill>
                <a:latin typeface="IBM Plex Sans"/>
                <a:ea typeface="IBM Plex Sans"/>
                <a:cs typeface="IBM Plex Sans"/>
                <a:sym typeface="IBM Plex Sans"/>
              </a:defRPr>
            </a:lvl5pPr>
            <a:lvl6pPr indent="0" lvl="5" marL="0" marR="0" rtl="0" algn="r">
              <a:spcBef>
                <a:spcPts val="0"/>
              </a:spcBef>
              <a:buNone/>
              <a:defRPr b="1" i="0" sz="1200" u="none" cap="none" strike="noStrike">
                <a:solidFill>
                  <a:schemeClr val="accent1"/>
                </a:solidFill>
                <a:latin typeface="IBM Plex Sans"/>
                <a:ea typeface="IBM Plex Sans"/>
                <a:cs typeface="IBM Plex Sans"/>
                <a:sym typeface="IBM Plex Sans"/>
              </a:defRPr>
            </a:lvl6pPr>
            <a:lvl7pPr indent="0" lvl="6" marL="0" marR="0" rtl="0" algn="r">
              <a:spcBef>
                <a:spcPts val="0"/>
              </a:spcBef>
              <a:buNone/>
              <a:defRPr b="1" i="0" sz="1200" u="none" cap="none" strike="noStrike">
                <a:solidFill>
                  <a:schemeClr val="accent1"/>
                </a:solidFill>
                <a:latin typeface="IBM Plex Sans"/>
                <a:ea typeface="IBM Plex Sans"/>
                <a:cs typeface="IBM Plex Sans"/>
                <a:sym typeface="IBM Plex Sans"/>
              </a:defRPr>
            </a:lvl7pPr>
            <a:lvl8pPr indent="0" lvl="7" marL="0" marR="0" rtl="0" algn="r">
              <a:spcBef>
                <a:spcPts val="0"/>
              </a:spcBef>
              <a:buNone/>
              <a:defRPr b="1" i="0" sz="1200" u="none" cap="none" strike="noStrike">
                <a:solidFill>
                  <a:schemeClr val="accent1"/>
                </a:solidFill>
                <a:latin typeface="IBM Plex Sans"/>
                <a:ea typeface="IBM Plex Sans"/>
                <a:cs typeface="IBM Plex Sans"/>
                <a:sym typeface="IBM Plex Sans"/>
              </a:defRPr>
            </a:lvl8pPr>
            <a:lvl9pPr indent="0" lvl="8" marL="0" marR="0" rtl="0" algn="r">
              <a:spcBef>
                <a:spcPts val="0"/>
              </a:spcBef>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www.kaggle.com" TargetMode="External"/><Relationship Id="rId4" Type="http://schemas.openxmlformats.org/officeDocument/2006/relationships/hyperlink" Target="https://www.kaggle.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s://www.kaggle.com/competi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 TargetMode="External"/><Relationship Id="rId4" Type="http://schemas.openxmlformats.org/officeDocument/2006/relationships/hyperlink" Target="https://www.kaggle.com/" TargetMode="External"/><Relationship Id="rId5" Type="http://schemas.openxmlformats.org/officeDocument/2006/relationships/image" Target="../media/image12.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
          <p:cNvSpPr txBox="1"/>
          <p:nvPr>
            <p:ph type="ctrTitle"/>
          </p:nvPr>
        </p:nvSpPr>
        <p:spPr>
          <a:xfrm>
            <a:off x="5718100" y="1905000"/>
            <a:ext cx="5725500" cy="1082700"/>
          </a:xfrm>
          <a:prstGeom prst="rect">
            <a:avLst/>
          </a:prstGeom>
          <a:noFill/>
          <a:ln>
            <a:noFill/>
          </a:ln>
        </p:spPr>
        <p:txBody>
          <a:bodyPr anchorCtr="0" anchor="b" bIns="45700" lIns="91425" spcFirstLastPara="1" rIns="91425" wrap="square" tIns="45700">
            <a:normAutofit/>
          </a:bodyPr>
          <a:lstStyle/>
          <a:p>
            <a:pPr indent="0" lvl="0" marL="431800" rtl="0" algn="l">
              <a:lnSpc>
                <a:spcPct val="115000"/>
              </a:lnSpc>
              <a:spcBef>
                <a:spcPts val="0"/>
              </a:spcBef>
              <a:spcAft>
                <a:spcPts val="3400"/>
              </a:spcAft>
              <a:buNone/>
            </a:pPr>
            <a:r>
              <a:rPr lang="en-US" sz="2600">
                <a:solidFill>
                  <a:srgbClr val="FFF2CC"/>
                </a:solidFill>
                <a:latin typeface="Arial"/>
                <a:ea typeface="Arial"/>
                <a:cs typeface="Arial"/>
                <a:sym typeface="Arial"/>
              </a:rPr>
              <a:t>Categorizing Kaggle Competitions by Degree of Difficulty</a:t>
            </a:r>
            <a:endParaRPr sz="6600">
              <a:solidFill>
                <a:srgbClr val="FFF2CC"/>
              </a:solidFill>
            </a:endParaRPr>
          </a:p>
        </p:txBody>
      </p:sp>
      <p:sp>
        <p:nvSpPr>
          <p:cNvPr id="156" name="Google Shape;156;p1"/>
          <p:cNvSpPr txBox="1"/>
          <p:nvPr>
            <p:ph idx="1" type="subTitle"/>
          </p:nvPr>
        </p:nvSpPr>
        <p:spPr>
          <a:xfrm>
            <a:off x="6705575" y="3750309"/>
            <a:ext cx="4914000" cy="1774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i="1" lang="en-US"/>
              <a:t>                              Group 5</a:t>
            </a:r>
            <a:endParaRPr i="1"/>
          </a:p>
          <a:p>
            <a:pPr indent="0" lvl="0" marL="12700" marR="228600" rtl="0" algn="ctr">
              <a:lnSpc>
                <a:spcPct val="115000"/>
              </a:lnSpc>
              <a:spcBef>
                <a:spcPts val="0"/>
              </a:spcBef>
              <a:spcAft>
                <a:spcPts val="0"/>
              </a:spcAft>
              <a:buNone/>
            </a:pPr>
            <a:r>
              <a:rPr lang="en-US" sz="1500">
                <a:solidFill>
                  <a:srgbClr val="FFFFFF"/>
                </a:solidFill>
                <a:latin typeface="Arial"/>
                <a:ea typeface="Arial"/>
                <a:cs typeface="Arial"/>
                <a:sym typeface="Arial"/>
              </a:rPr>
              <a:t>SIDDHARTH PARAAG NILAKHE</a:t>
            </a:r>
            <a:endParaRPr sz="1500">
              <a:solidFill>
                <a:srgbClr val="FFFFFF"/>
              </a:solidFill>
              <a:latin typeface="Arial"/>
              <a:ea typeface="Arial"/>
              <a:cs typeface="Arial"/>
              <a:sym typeface="Arial"/>
            </a:endParaRPr>
          </a:p>
          <a:p>
            <a:pPr indent="0" lvl="0" marL="12700" marR="228600" rtl="0" algn="ctr">
              <a:lnSpc>
                <a:spcPct val="115000"/>
              </a:lnSpc>
              <a:spcBef>
                <a:spcPts val="100"/>
              </a:spcBef>
              <a:spcAft>
                <a:spcPts val="0"/>
              </a:spcAft>
              <a:buNone/>
            </a:pPr>
            <a:r>
              <a:rPr lang="en-US" sz="1500">
                <a:solidFill>
                  <a:srgbClr val="FFFFFF"/>
                </a:solidFill>
                <a:latin typeface="Arial"/>
                <a:ea typeface="Arial"/>
                <a:cs typeface="Arial"/>
                <a:sym typeface="Arial"/>
              </a:rPr>
              <a:t>MEHUL SUDHAKAR INGALE</a:t>
            </a:r>
            <a:endParaRPr sz="1500">
              <a:solidFill>
                <a:srgbClr val="FFFFFF"/>
              </a:solidFill>
              <a:latin typeface="Arial"/>
              <a:ea typeface="Arial"/>
              <a:cs typeface="Arial"/>
              <a:sym typeface="Arial"/>
            </a:endParaRPr>
          </a:p>
          <a:p>
            <a:pPr indent="0" lvl="0" marL="12700" marR="228600" rtl="0" algn="ctr">
              <a:lnSpc>
                <a:spcPct val="115000"/>
              </a:lnSpc>
              <a:spcBef>
                <a:spcPts val="100"/>
              </a:spcBef>
              <a:spcAft>
                <a:spcPts val="0"/>
              </a:spcAft>
              <a:buNone/>
            </a:pPr>
            <a:r>
              <a:rPr lang="en-US" sz="1500">
                <a:solidFill>
                  <a:srgbClr val="FFFFFF"/>
                </a:solidFill>
                <a:latin typeface="Arial"/>
                <a:ea typeface="Arial"/>
                <a:cs typeface="Arial"/>
                <a:sym typeface="Arial"/>
              </a:rPr>
              <a:t>PREETI REDDY KOPPOLU</a:t>
            </a:r>
            <a:endParaRPr sz="1500">
              <a:solidFill>
                <a:srgbClr val="FFFFFF"/>
              </a:solidFill>
              <a:latin typeface="Arial"/>
              <a:ea typeface="Arial"/>
              <a:cs typeface="Arial"/>
              <a:sym typeface="Arial"/>
            </a:endParaRPr>
          </a:p>
          <a:p>
            <a:pPr indent="0" lvl="0" marL="12700" marR="228600" rtl="0" algn="ctr">
              <a:lnSpc>
                <a:spcPct val="115000"/>
              </a:lnSpc>
              <a:spcBef>
                <a:spcPts val="100"/>
              </a:spcBef>
              <a:spcAft>
                <a:spcPts val="0"/>
              </a:spcAft>
              <a:buNone/>
            </a:pPr>
            <a:r>
              <a:rPr lang="en-US" sz="1500">
                <a:solidFill>
                  <a:srgbClr val="FFFFFF"/>
                </a:solidFill>
                <a:latin typeface="Arial"/>
                <a:ea typeface="Arial"/>
                <a:cs typeface="Arial"/>
                <a:sym typeface="Arial"/>
              </a:rPr>
              <a:t> BHANODAY SAKAMURI</a:t>
            </a:r>
            <a:endParaRPr sz="1500">
              <a:solidFill>
                <a:srgbClr val="FFFFFF"/>
              </a:solidFill>
              <a:latin typeface="Arial"/>
              <a:ea typeface="Arial"/>
              <a:cs typeface="Arial"/>
              <a:sym typeface="Arial"/>
            </a:endParaRPr>
          </a:p>
          <a:p>
            <a:pPr indent="0" lvl="0" marL="0" rtl="0" algn="ctr">
              <a:lnSpc>
                <a:spcPct val="90000"/>
              </a:lnSpc>
              <a:spcBef>
                <a:spcPts val="100"/>
              </a:spcBef>
              <a:spcAft>
                <a:spcPts val="0"/>
              </a:spcAft>
              <a:buSzPts val="1600"/>
              <a:buNone/>
            </a:pPr>
            <a:r>
              <a:t/>
            </a:r>
            <a:endParaRPr i="1" sz="1600"/>
          </a:p>
        </p:txBody>
      </p:sp>
      <p:sp>
        <p:nvSpPr>
          <p:cNvPr id="157" name="Google Shape;157;p1"/>
          <p:cNvSpPr txBox="1"/>
          <p:nvPr>
            <p:ph idx="2" type="body"/>
          </p:nvPr>
        </p:nvSpPr>
        <p:spPr>
          <a:xfrm>
            <a:off x="6794525" y="5524507"/>
            <a:ext cx="4736100" cy="805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800"/>
              <a:buNone/>
            </a:pPr>
            <a:r>
              <a:rPr lang="en-US" sz="1900">
                <a:solidFill>
                  <a:srgbClr val="FFFFFF"/>
                </a:solidFill>
                <a:latin typeface="Arial"/>
                <a:ea typeface="Arial"/>
                <a:cs typeface="Arial"/>
                <a:sym typeface="Arial"/>
              </a:rPr>
              <a:t>Under the guidance of</a:t>
            </a:r>
            <a:endParaRPr sz="1900">
              <a:solidFill>
                <a:srgbClr val="FFFFFF"/>
              </a:solidFill>
              <a:latin typeface="Arial"/>
              <a:ea typeface="Arial"/>
              <a:cs typeface="Arial"/>
              <a:sym typeface="Arial"/>
            </a:endParaRPr>
          </a:p>
          <a:p>
            <a:pPr indent="0" lvl="0" marL="0" rtl="0" algn="ctr">
              <a:lnSpc>
                <a:spcPct val="90000"/>
              </a:lnSpc>
              <a:spcBef>
                <a:spcPts val="0"/>
              </a:spcBef>
              <a:spcAft>
                <a:spcPts val="0"/>
              </a:spcAft>
              <a:buSzPts val="1800"/>
              <a:buNone/>
            </a:pPr>
            <a:r>
              <a:rPr lang="en-US" sz="1900">
                <a:solidFill>
                  <a:srgbClr val="FFFFFF"/>
                </a:solidFill>
                <a:latin typeface="Arial"/>
                <a:ea typeface="Arial"/>
                <a:cs typeface="Arial"/>
                <a:sym typeface="Arial"/>
              </a:rPr>
              <a:t>Prof. Rong Liu</a:t>
            </a:r>
            <a:r>
              <a:rPr lang="en-US">
                <a:solidFill>
                  <a:srgbClr val="FFFFFF"/>
                </a:solidFill>
                <a:latin typeface="Arial"/>
                <a:ea typeface="Arial"/>
                <a:cs typeface="Arial"/>
                <a:sym typeface="Arial"/>
              </a:rPr>
              <a:t> </a:t>
            </a:r>
            <a:endParaRPr>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1"/>
          <p:cNvSpPr txBox="1"/>
          <p:nvPr>
            <p:ph type="title"/>
          </p:nvPr>
        </p:nvSpPr>
        <p:spPr>
          <a:xfrm>
            <a:off x="644769" y="365125"/>
            <a:ext cx="10710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Future Work:</a:t>
            </a:r>
            <a:endParaRPr>
              <a:solidFill>
                <a:schemeClr val="accent1"/>
              </a:solidFill>
            </a:endParaRPr>
          </a:p>
        </p:txBody>
      </p:sp>
      <p:sp>
        <p:nvSpPr>
          <p:cNvPr id="236" name="Google Shape;236;p11"/>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7" name="Google Shape;237;p11"/>
          <p:cNvSpPr txBox="1"/>
          <p:nvPr>
            <p:ph idx="1" type="body"/>
          </p:nvPr>
        </p:nvSpPr>
        <p:spPr>
          <a:xfrm>
            <a:off x="645521" y="620600"/>
            <a:ext cx="10709100" cy="42351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t/>
            </a:r>
            <a:endParaRPr sz="2000">
              <a:solidFill>
                <a:srgbClr val="000000"/>
              </a:solidFill>
            </a:endParaRPr>
          </a:p>
          <a:p>
            <a:pPr indent="-355600" lvl="0" marL="457200" rtl="0" algn="l">
              <a:lnSpc>
                <a:spcPct val="115000"/>
              </a:lnSpc>
              <a:spcBef>
                <a:spcPts val="1200"/>
              </a:spcBef>
              <a:spcAft>
                <a:spcPts val="0"/>
              </a:spcAft>
              <a:buClr>
                <a:srgbClr val="000000"/>
              </a:buClr>
              <a:buSzPts val="2000"/>
              <a:buChar char="▪"/>
            </a:pPr>
            <a:r>
              <a:rPr lang="en-US" sz="2000">
                <a:solidFill>
                  <a:srgbClr val="000000"/>
                </a:solidFill>
              </a:rPr>
              <a:t>The root mean squared error we obtained while predicting the popularity of a competition is high. </a:t>
            </a:r>
            <a:endParaRPr sz="2000">
              <a:solidFill>
                <a:srgbClr val="000000"/>
              </a:solidFill>
            </a:endParaRPr>
          </a:p>
          <a:p>
            <a:pPr indent="-355600" lvl="0" marL="457200" rtl="0" algn="l">
              <a:lnSpc>
                <a:spcPct val="115000"/>
              </a:lnSpc>
              <a:spcBef>
                <a:spcPts val="1200"/>
              </a:spcBef>
              <a:spcAft>
                <a:spcPts val="0"/>
              </a:spcAft>
              <a:buClr>
                <a:srgbClr val="000000"/>
              </a:buClr>
              <a:buSzPts val="2000"/>
              <a:buChar char="▪"/>
            </a:pPr>
            <a:r>
              <a:rPr lang="en-US" sz="2000">
                <a:solidFill>
                  <a:srgbClr val="000000"/>
                </a:solidFill>
              </a:rPr>
              <a:t>Analyze the competitions page on</a:t>
            </a:r>
            <a:r>
              <a:rPr lang="en-US" sz="2000">
                <a:solidFill>
                  <a:srgbClr val="000000"/>
                </a:solidFill>
                <a:uFill>
                  <a:noFill/>
                </a:uFill>
                <a:hlinkClick r:id="rId3">
                  <a:extLst>
                    <a:ext uri="{A12FA001-AC4F-418D-AE19-62706E023703}">
                      <ahyp:hlinkClr val="tx"/>
                    </a:ext>
                  </a:extLst>
                </a:hlinkClick>
              </a:rPr>
              <a:t> </a:t>
            </a:r>
            <a:r>
              <a:rPr lang="en-US" sz="2000" u="sng">
                <a:solidFill>
                  <a:schemeClr val="hlink"/>
                </a:solidFill>
                <a:hlinkClick r:id="rId4"/>
              </a:rPr>
              <a:t>https://www.kaggle.com</a:t>
            </a:r>
            <a:r>
              <a:rPr lang="en-US" sz="2000">
                <a:solidFill>
                  <a:srgbClr val="000000"/>
                </a:solidFill>
              </a:rPr>
              <a:t>.</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US" sz="2000">
                <a:solidFill>
                  <a:srgbClr val="000000"/>
                </a:solidFill>
              </a:rPr>
              <a:t>Scrape extra features that can explain the popularity of the competition.</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US" sz="2000">
                <a:solidFill>
                  <a:srgbClr val="000000"/>
                </a:solidFill>
              </a:rPr>
              <a:t>Expand our dataset to contain more features that can best describe the target variable, i.e. number of entries for a competition.</a:t>
            </a:r>
            <a:endParaRPr sz="2000">
              <a:solidFill>
                <a:srgbClr val="000000"/>
              </a:solidFill>
            </a:endParaRPr>
          </a:p>
          <a:p>
            <a:pPr indent="0" lvl="0" marL="0" rtl="0" algn="l">
              <a:spcBef>
                <a:spcPts val="1200"/>
              </a:spcBef>
              <a:spcAft>
                <a:spcPts val="0"/>
              </a:spcAft>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2"/>
          <p:cNvSpPr txBox="1"/>
          <p:nvPr>
            <p:ph type="title"/>
          </p:nvPr>
        </p:nvSpPr>
        <p:spPr>
          <a:xfrm>
            <a:off x="644769" y="365125"/>
            <a:ext cx="10710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References:</a:t>
            </a:r>
            <a:endParaRPr>
              <a:solidFill>
                <a:schemeClr val="accent1"/>
              </a:solidFill>
            </a:endParaRPr>
          </a:p>
        </p:txBody>
      </p:sp>
      <p:sp>
        <p:nvSpPr>
          <p:cNvPr id="243" name="Google Shape;243;p1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4" name="Google Shape;244;p12"/>
          <p:cNvSpPr txBox="1"/>
          <p:nvPr>
            <p:ph idx="1" type="body"/>
          </p:nvPr>
        </p:nvSpPr>
        <p:spPr>
          <a:xfrm>
            <a:off x="645525" y="1067350"/>
            <a:ext cx="10709100" cy="4238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222222"/>
              </a:buClr>
              <a:buSzPts val="2000"/>
              <a:buFont typeface="IBM Plex Sans"/>
              <a:buChar char="●"/>
            </a:pPr>
            <a:r>
              <a:rPr lang="en-US" sz="2000" u="sng">
                <a:solidFill>
                  <a:schemeClr val="hlink"/>
                </a:solidFill>
                <a:hlinkClick r:id="rId3"/>
              </a:rPr>
              <a:t>https://www.kaggle.com/competitions</a:t>
            </a:r>
            <a:endParaRPr sz="2000"/>
          </a:p>
          <a:p>
            <a:pPr indent="-355600" lvl="0" marL="457200" rtl="0" algn="l">
              <a:spcBef>
                <a:spcPts val="0"/>
              </a:spcBef>
              <a:spcAft>
                <a:spcPts val="0"/>
              </a:spcAft>
              <a:buClr>
                <a:srgbClr val="222222"/>
              </a:buClr>
              <a:buSzPts val="2000"/>
              <a:buFont typeface="IBM Plex Sans"/>
              <a:buChar char="●"/>
            </a:pPr>
            <a:r>
              <a:rPr lang="en-US" sz="2000">
                <a:solidFill>
                  <a:srgbClr val="000000"/>
                </a:solidFill>
                <a:highlight>
                  <a:srgbClr val="FFFFFF"/>
                </a:highlight>
              </a:rPr>
              <a:t>Thakur, Abhishek, and Artus Krohn-Grimberghe."Autocompete: A framework for machine learning competition." arXiv preprint arXiv:1507.02188 (2015)</a:t>
            </a:r>
            <a:endParaRPr sz="2000">
              <a:solidFill>
                <a:srgbClr val="000000"/>
              </a:solidFill>
              <a:highlight>
                <a:srgbClr val="FFFFFF"/>
              </a:highlight>
            </a:endParaRPr>
          </a:p>
          <a:p>
            <a:pPr indent="-355600" lvl="0" marL="457200" rtl="0" algn="l">
              <a:spcBef>
                <a:spcPts val="0"/>
              </a:spcBef>
              <a:spcAft>
                <a:spcPts val="0"/>
              </a:spcAft>
              <a:buClr>
                <a:srgbClr val="222222"/>
              </a:buClr>
              <a:buSzPts val="2000"/>
              <a:buFont typeface="IBM Plex Sans"/>
              <a:buChar char="●"/>
            </a:pPr>
            <a:r>
              <a:rPr lang="en-US" sz="2000">
                <a:solidFill>
                  <a:srgbClr val="000000"/>
                </a:solidFill>
                <a:highlight>
                  <a:srgbClr val="FFFFFF"/>
                </a:highlight>
              </a:rPr>
              <a:t>Lam, Hoang Thanh, Johann-Michael Thiebaut, Mathieu Sinn, Bei Chen, Tiep Mai, and Oznur Alkan. "One button machine for automating feature engineering in relational databases."arXiv preprint arXiv:1706.00327 (2017).</a:t>
            </a:r>
            <a:endParaRPr sz="2000">
              <a:solidFill>
                <a:srgbClr val="000000"/>
              </a:solidFill>
              <a:highlight>
                <a:srgbClr val="FFFFFF"/>
              </a:highlight>
            </a:endParaRPr>
          </a:p>
          <a:p>
            <a:pPr indent="-355600" lvl="0" marL="457200" rtl="0" algn="l">
              <a:spcBef>
                <a:spcPts val="0"/>
              </a:spcBef>
              <a:spcAft>
                <a:spcPts val="0"/>
              </a:spcAft>
              <a:buClr>
                <a:srgbClr val="000000"/>
              </a:buClr>
              <a:buSzPts val="2000"/>
              <a:buFont typeface="IBM Plex Sans"/>
              <a:buChar char="●"/>
            </a:pPr>
            <a:r>
              <a:rPr lang="en-US" sz="2000">
                <a:solidFill>
                  <a:srgbClr val="222222"/>
                </a:solidFill>
                <a:highlight>
                  <a:srgbClr val="FFFFFF"/>
                </a:highlight>
              </a:rPr>
              <a:t>Solomatine, Dimitri P., and Durga L. Shrestha. "AdaBoost. RT: a boosting algorithm for regression problems." In </a:t>
            </a:r>
            <a:r>
              <a:rPr i="1" lang="en-US" sz="2000">
                <a:solidFill>
                  <a:srgbClr val="222222"/>
                </a:solidFill>
                <a:highlight>
                  <a:srgbClr val="FFFFFF"/>
                </a:highlight>
              </a:rPr>
              <a:t>2004 IEEE International Joint Conference on Neural Networks (IEEE Cat. No. 04CH37541)</a:t>
            </a:r>
            <a:r>
              <a:rPr lang="en-US" sz="2000">
                <a:solidFill>
                  <a:srgbClr val="222222"/>
                </a:solidFill>
                <a:highlight>
                  <a:srgbClr val="FFFFFF"/>
                </a:highlight>
              </a:rPr>
              <a:t>, vol. 2, pp. 1163-1168. IEEE, 2004.</a:t>
            </a:r>
            <a:endParaRPr sz="2000">
              <a:solidFill>
                <a:srgbClr val="222222"/>
              </a:solidFill>
              <a:highlight>
                <a:srgbClr val="FFFFFF"/>
              </a:highlight>
            </a:endParaRPr>
          </a:p>
          <a:p>
            <a:pPr indent="-355600" lvl="0" marL="457200" rtl="0" algn="l">
              <a:spcBef>
                <a:spcPts val="0"/>
              </a:spcBef>
              <a:spcAft>
                <a:spcPts val="0"/>
              </a:spcAft>
              <a:buClr>
                <a:srgbClr val="000000"/>
              </a:buClr>
              <a:buSzPts val="2000"/>
              <a:buFont typeface="IBM Plex Sans"/>
              <a:buChar char="●"/>
            </a:pPr>
            <a:r>
              <a:rPr lang="en-US" sz="2000">
                <a:solidFill>
                  <a:srgbClr val="222222"/>
                </a:solidFill>
                <a:highlight>
                  <a:srgbClr val="FFFFFF"/>
                </a:highlight>
              </a:rPr>
              <a:t>Tong, Zhou, and Haiyi Zhang. "A text mining research based on LDA topic modelling." In </a:t>
            </a:r>
            <a:r>
              <a:rPr i="1" lang="en-US" sz="2000">
                <a:solidFill>
                  <a:srgbClr val="222222"/>
                </a:solidFill>
                <a:highlight>
                  <a:srgbClr val="FFFFFF"/>
                </a:highlight>
              </a:rPr>
              <a:t>International conference on computer science, engineering and information technology</a:t>
            </a:r>
            <a:r>
              <a:rPr lang="en-US" sz="2000">
                <a:solidFill>
                  <a:srgbClr val="222222"/>
                </a:solidFill>
                <a:highlight>
                  <a:srgbClr val="FFFFFF"/>
                </a:highlight>
              </a:rPr>
              <a:t>, pp. 201-210. 2016.</a:t>
            </a:r>
            <a:endParaRPr sz="2000">
              <a:solidFill>
                <a:srgbClr val="000000"/>
              </a:solidFill>
              <a:highlight>
                <a:srgbClr val="FFFFFF"/>
              </a:highlight>
            </a:endParaRPr>
          </a:p>
          <a:p>
            <a:pPr indent="0" lvl="0" marL="0" rtl="0" algn="l">
              <a:spcBef>
                <a:spcPts val="1000"/>
              </a:spcBef>
              <a:spcAft>
                <a:spcPts val="0"/>
              </a:spcAft>
              <a:buNone/>
            </a:pPr>
            <a:r>
              <a:t/>
            </a:r>
            <a:endParaRPr sz="2000">
              <a:solidFill>
                <a:srgbClr val="000000"/>
              </a:solidFill>
              <a:highlight>
                <a:srgbClr val="FFFFFF"/>
              </a:highlight>
            </a:endParaRPr>
          </a:p>
          <a:p>
            <a:pPr indent="0" lvl="0" marL="0" rtl="0" algn="l">
              <a:spcBef>
                <a:spcPts val="1000"/>
              </a:spcBef>
              <a:spcAft>
                <a:spcPts val="0"/>
              </a:spcAft>
              <a:buNone/>
            </a:pPr>
            <a:r>
              <a:t/>
            </a:r>
            <a:endParaRPr sz="2000">
              <a:solidFill>
                <a:srgbClr val="000000"/>
              </a:solidFill>
              <a:highlight>
                <a:srgbClr val="FFFFFF"/>
              </a:highlight>
            </a:endParaRPr>
          </a:p>
          <a:p>
            <a:pPr indent="0" lvl="0" marL="0" rtl="0" algn="l">
              <a:lnSpc>
                <a:spcPct val="115000"/>
              </a:lnSpc>
              <a:spcBef>
                <a:spcPts val="0"/>
              </a:spcBef>
              <a:spcAft>
                <a:spcPts val="0"/>
              </a:spcAft>
              <a:buNone/>
            </a:pPr>
            <a:r>
              <a:t/>
            </a:r>
            <a:endParaRPr sz="2000">
              <a:solidFill>
                <a:srgbClr val="000000"/>
              </a:solidFill>
              <a:highlight>
                <a:srgbClr val="FFFFFF"/>
              </a:highlight>
            </a:endParaRPr>
          </a:p>
          <a:p>
            <a:pPr indent="0" lvl="0" marL="0" rtl="0" algn="l">
              <a:spcBef>
                <a:spcPts val="1000"/>
              </a:spcBef>
              <a:spcAft>
                <a:spcPts val="0"/>
              </a:spcAft>
              <a:buNone/>
            </a:pPr>
            <a:r>
              <a:t/>
            </a:r>
            <a:endParaRPr sz="2000">
              <a:solidFill>
                <a:srgbClr val="5D6879"/>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5400"/>
              <a:buFont typeface="Saira Condensed Light"/>
              <a:buNone/>
            </a:pPr>
            <a:r>
              <a:rPr lang="en-US"/>
              <a:t>THANK </a:t>
            </a:r>
            <a:r>
              <a:rPr b="1" lang="en-US"/>
              <a:t>YOU</a:t>
            </a:r>
            <a:endParaRPr/>
          </a:p>
        </p:txBody>
      </p:sp>
      <p:sp>
        <p:nvSpPr>
          <p:cNvPr id="250" name="Google Shape;250;p24"/>
          <p:cNvSpPr txBox="1"/>
          <p:nvPr>
            <p:ph idx="10" type="dt"/>
          </p:nvPr>
        </p:nvSpPr>
        <p:spPr>
          <a:xfrm>
            <a:off x="10446026" y="6362185"/>
            <a:ext cx="1084590" cy="246221"/>
          </a:xfrm>
          <a:prstGeom prst="rect">
            <a:avLst/>
          </a:prstGeom>
          <a:solidFill>
            <a:schemeClr val="accent1"/>
          </a:solid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a:t> 2022</a:t>
            </a:r>
            <a:endParaRPr/>
          </a:p>
        </p:txBody>
      </p:sp>
      <p:sp>
        <p:nvSpPr>
          <p:cNvPr id="251" name="Google Shape;251;p24"/>
          <p:cNvSpPr txBox="1"/>
          <p:nvPr/>
        </p:nvSpPr>
        <p:spPr>
          <a:xfrm>
            <a:off x="7072313" y="5543550"/>
            <a:ext cx="4814887"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chemeClr val="lt1"/>
                </a:solidFill>
                <a:latin typeface="IBM Plex Sans"/>
                <a:ea typeface="IBM Plex Sans"/>
                <a:cs typeface="IBM Plex Sans"/>
                <a:sym typeface="IBM Plex Sans"/>
              </a:rPr>
              <a:t>Stevens Institute of Technology</a:t>
            </a:r>
            <a:endParaRPr/>
          </a:p>
          <a:p>
            <a:pPr indent="0" lvl="0" marL="0" marR="0" rtl="0" algn="r">
              <a:spcBef>
                <a:spcPts val="0"/>
              </a:spcBef>
              <a:spcAft>
                <a:spcPts val="0"/>
              </a:spcAft>
              <a:buNone/>
            </a:pPr>
            <a:r>
              <a:rPr lang="en-US" sz="1800">
                <a:solidFill>
                  <a:schemeClr val="lt1"/>
                </a:solidFill>
                <a:latin typeface="IBM Plex Sans"/>
                <a:ea typeface="IBM Plex Sans"/>
                <a:cs typeface="IBM Plex Sans"/>
                <a:sym typeface="IBM Plex Sans"/>
              </a:rPr>
              <a:t>1 Castle Point Terrace, Hoboken, NJ 07030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
          <p:cNvSpPr txBox="1"/>
          <p:nvPr>
            <p:ph type="title"/>
          </p:nvPr>
        </p:nvSpPr>
        <p:spPr>
          <a:xfrm>
            <a:off x="644771" y="526474"/>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Problem Description</a:t>
            </a:r>
            <a:endParaRPr>
              <a:solidFill>
                <a:schemeClr val="accent1"/>
              </a:solidFill>
            </a:endParaRPr>
          </a:p>
        </p:txBody>
      </p:sp>
      <p:sp>
        <p:nvSpPr>
          <p:cNvPr id="163" name="Google Shape;163;p2"/>
          <p:cNvSpPr txBox="1"/>
          <p:nvPr>
            <p:ph idx="2" type="body"/>
          </p:nvPr>
        </p:nvSpPr>
        <p:spPr>
          <a:xfrm>
            <a:off x="644775" y="1794499"/>
            <a:ext cx="10709100" cy="2332200"/>
          </a:xfrm>
          <a:prstGeom prst="rect">
            <a:avLst/>
          </a:prstGeom>
          <a:noFill/>
          <a:ln>
            <a:noFill/>
          </a:ln>
        </p:spPr>
        <p:txBody>
          <a:bodyPr anchorCtr="0" anchor="t" bIns="45700" lIns="91425" spcFirstLastPara="1" rIns="91425" wrap="square" tIns="45700">
            <a:normAutofit lnSpcReduction="10000"/>
          </a:bodyPr>
          <a:lstStyle/>
          <a:p>
            <a:pPr indent="-361950" lvl="0" marL="457200" rtl="0" algn="l">
              <a:lnSpc>
                <a:spcPct val="90000"/>
              </a:lnSpc>
              <a:spcBef>
                <a:spcPts val="0"/>
              </a:spcBef>
              <a:spcAft>
                <a:spcPts val="0"/>
              </a:spcAft>
              <a:buClr>
                <a:schemeClr val="dk1"/>
              </a:buClr>
              <a:buSzPts val="2100"/>
              <a:buChar char="●"/>
            </a:pPr>
            <a:r>
              <a:rPr lang="en-US" sz="2100"/>
              <a:t>Kaggle competitions are made to offer challenges to participants at all levels of Dat</a:t>
            </a:r>
            <a:r>
              <a:rPr lang="en-US" sz="2100"/>
              <a:t>a </a:t>
            </a:r>
            <a:r>
              <a:rPr lang="en-US" sz="2100"/>
              <a:t>Science careers. </a:t>
            </a:r>
            <a:endParaRPr sz="2100"/>
          </a:p>
          <a:p>
            <a:pPr indent="0" lvl="0" marL="457200" rtl="0" algn="ctr">
              <a:lnSpc>
                <a:spcPct val="90000"/>
              </a:lnSpc>
              <a:spcBef>
                <a:spcPts val="0"/>
              </a:spcBef>
              <a:spcAft>
                <a:spcPts val="0"/>
              </a:spcAft>
              <a:buNone/>
            </a:pPr>
            <a:r>
              <a:t/>
            </a:r>
            <a:endParaRPr sz="2100"/>
          </a:p>
          <a:p>
            <a:pPr indent="-361950" lvl="0" marL="457200" rtl="0" algn="l">
              <a:lnSpc>
                <a:spcPct val="90000"/>
              </a:lnSpc>
              <a:spcBef>
                <a:spcPts val="0"/>
              </a:spcBef>
              <a:spcAft>
                <a:spcPts val="0"/>
              </a:spcAft>
              <a:buClr>
                <a:schemeClr val="dk1"/>
              </a:buClr>
              <a:buSzPts val="2100"/>
              <a:buChar char="●"/>
            </a:pPr>
            <a:r>
              <a:rPr lang="en-US" sz="2100"/>
              <a:t>We developed a model that determines a competition's difficulty level based on several factors, including prize, prize, teams, tiers, and points. </a:t>
            </a:r>
            <a:endParaRPr sz="2100"/>
          </a:p>
          <a:p>
            <a:pPr indent="0" lvl="0" marL="457200" rtl="0" algn="l">
              <a:lnSpc>
                <a:spcPct val="90000"/>
              </a:lnSpc>
              <a:spcBef>
                <a:spcPts val="0"/>
              </a:spcBef>
              <a:spcAft>
                <a:spcPts val="0"/>
              </a:spcAft>
              <a:buNone/>
            </a:pPr>
            <a:r>
              <a:t/>
            </a:r>
            <a:endParaRPr sz="2100"/>
          </a:p>
          <a:p>
            <a:pPr indent="-361950" lvl="0" marL="457200" rtl="0" algn="l">
              <a:lnSpc>
                <a:spcPct val="90000"/>
              </a:lnSpc>
              <a:spcBef>
                <a:spcPts val="0"/>
              </a:spcBef>
              <a:spcAft>
                <a:spcPts val="0"/>
              </a:spcAft>
              <a:buClr>
                <a:schemeClr val="dk1"/>
              </a:buClr>
              <a:buSzPts val="2100"/>
              <a:buChar char="●"/>
            </a:pPr>
            <a:r>
              <a:rPr lang="en-US" sz="2100"/>
              <a:t>We also predicted the most important feature that will determine the competition's success based on the number of entries.</a:t>
            </a:r>
            <a:endParaRPr sz="2100"/>
          </a:p>
        </p:txBody>
      </p:sp>
      <p:sp>
        <p:nvSpPr>
          <p:cNvPr id="164" name="Google Shape;164;p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Research Questions</a:t>
            </a:r>
            <a:endParaRPr>
              <a:solidFill>
                <a:schemeClr val="accent1"/>
              </a:solidFill>
            </a:endParaRPr>
          </a:p>
        </p:txBody>
      </p:sp>
      <p:sp>
        <p:nvSpPr>
          <p:cNvPr id="170" name="Google Shape;170;p3"/>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3"/>
          <p:cNvSpPr txBox="1"/>
          <p:nvPr>
            <p:ph idx="2" type="body"/>
          </p:nvPr>
        </p:nvSpPr>
        <p:spPr>
          <a:xfrm>
            <a:off x="644775" y="1371601"/>
            <a:ext cx="10709100" cy="3364800"/>
          </a:xfrm>
          <a:prstGeom prst="rect">
            <a:avLst/>
          </a:prstGeom>
          <a:noFill/>
          <a:ln>
            <a:noFill/>
          </a:ln>
        </p:spPr>
        <p:txBody>
          <a:bodyPr anchorCtr="0" anchor="t" bIns="45700" lIns="91425" spcFirstLastPara="1" rIns="91425" wrap="square" tIns="45700">
            <a:normAutofit lnSpcReduction="20000"/>
          </a:bodyPr>
          <a:lstStyle/>
          <a:p>
            <a:pPr indent="-361950" lvl="0" marL="457200" rtl="0" algn="l">
              <a:lnSpc>
                <a:spcPct val="115000"/>
              </a:lnSpc>
              <a:spcBef>
                <a:spcPts val="1200"/>
              </a:spcBef>
              <a:spcAft>
                <a:spcPts val="0"/>
              </a:spcAft>
              <a:buClr>
                <a:srgbClr val="222222"/>
              </a:buClr>
              <a:buSzPts val="2100"/>
              <a:buFont typeface="IBM Plex Sans"/>
              <a:buChar char="●"/>
            </a:pPr>
            <a:r>
              <a:rPr b="1" lang="en-US" sz="2100">
                <a:solidFill>
                  <a:srgbClr val="000000"/>
                </a:solidFill>
              </a:rPr>
              <a:t>Research question 1</a:t>
            </a:r>
            <a:r>
              <a:rPr lang="en-US" sz="2100">
                <a:solidFill>
                  <a:srgbClr val="000000"/>
                </a:solidFill>
              </a:rPr>
              <a:t>: Do the Kaggle competitions have varying levels of difficulty? How many and what elements go into these hardness levels? How many different levels of difficulty may the contests be divided into? Examine whether this classification is assisting brand-new Kaggle users in acclimating to the system.</a:t>
            </a:r>
            <a:endParaRPr sz="2100">
              <a:solidFill>
                <a:srgbClr val="000000"/>
              </a:solidFill>
            </a:endParaRPr>
          </a:p>
          <a:p>
            <a:pPr indent="0" lvl="0" marL="457200" rtl="0" algn="l">
              <a:lnSpc>
                <a:spcPct val="115000"/>
              </a:lnSpc>
              <a:spcBef>
                <a:spcPts val="1200"/>
              </a:spcBef>
              <a:spcAft>
                <a:spcPts val="0"/>
              </a:spcAft>
              <a:buNone/>
            </a:pPr>
            <a:r>
              <a:t/>
            </a:r>
            <a:endParaRPr sz="2100">
              <a:solidFill>
                <a:srgbClr val="000000"/>
              </a:solidFill>
            </a:endParaRPr>
          </a:p>
          <a:p>
            <a:pPr indent="-361950" lvl="0" marL="457200" rtl="0" algn="l">
              <a:lnSpc>
                <a:spcPct val="115000"/>
              </a:lnSpc>
              <a:spcBef>
                <a:spcPts val="1200"/>
              </a:spcBef>
              <a:spcAft>
                <a:spcPts val="0"/>
              </a:spcAft>
              <a:buClr>
                <a:srgbClr val="222222"/>
              </a:buClr>
              <a:buSzPts val="2100"/>
              <a:buFont typeface="IBM Plex Sans"/>
              <a:buChar char="●"/>
            </a:pPr>
            <a:r>
              <a:rPr b="1" lang="en-US" sz="2100">
                <a:solidFill>
                  <a:srgbClr val="000000"/>
                </a:solidFill>
              </a:rPr>
              <a:t>Research question 2</a:t>
            </a:r>
            <a:r>
              <a:rPr lang="en-US" sz="2100">
                <a:solidFill>
                  <a:srgbClr val="000000"/>
                </a:solidFill>
              </a:rPr>
              <a:t>: Is the popularity of the organization that posts a competition the only factor in the competition's success? Or is it the product of several factors?Determine all such characteristics that make a competition successful on Kaggle.</a:t>
            </a:r>
            <a:endParaRPr sz="2100">
              <a:solidFill>
                <a:srgbClr val="000000"/>
              </a:solidFill>
            </a:endParaRPr>
          </a:p>
          <a:p>
            <a:pPr indent="0" lvl="0" marL="457200" rtl="0" algn="l">
              <a:lnSpc>
                <a:spcPct val="90000"/>
              </a:lnSpc>
              <a:spcBef>
                <a:spcPts val="0"/>
              </a:spcBef>
              <a:spcAft>
                <a:spcPts val="0"/>
              </a:spcAft>
              <a:buNone/>
            </a:pPr>
            <a:r>
              <a:t/>
            </a:r>
            <a:endParaRPr b="1"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Effect filter="fade" transition="in">
                                      <p:cBhvr>
                                        <p:cTn dur="1000"/>
                                        <p:tgtEl>
                                          <p:spTgt spid="1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animEffect filter="fade" transition="in">
                                      <p:cBhvr>
                                        <p:cTn dur="1000"/>
                                        <p:tgtEl>
                                          <p:spTgt spid="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animEffect filter="fade" transition="in">
                                      <p:cBhvr>
                                        <p:cTn dur="1000"/>
                                        <p:tgtEl>
                                          <p:spTgt spid="1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animEffect filter="fade" transition="in">
                                      <p:cBhvr>
                                        <p:cTn dur="1000"/>
                                        <p:tgtEl>
                                          <p:spTgt spid="17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Methodology</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177" name="Google Shape;177;p4"/>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p4"/>
          <p:cNvSpPr txBox="1"/>
          <p:nvPr>
            <p:ph type="title"/>
          </p:nvPr>
        </p:nvSpPr>
        <p:spPr>
          <a:xfrm>
            <a:off x="644775" y="1022050"/>
            <a:ext cx="108057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20000"/>
              <a:buFont typeface="Saira Condensed SemiBold"/>
              <a:buNone/>
            </a:pPr>
            <a:r>
              <a:rPr lang="en-US" sz="3333"/>
              <a:t>Data Collection</a:t>
            </a:r>
            <a:endParaRPr sz="3333"/>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179" name="Google Shape;179;p4"/>
          <p:cNvSpPr txBox="1"/>
          <p:nvPr>
            <p:ph idx="2" type="body"/>
          </p:nvPr>
        </p:nvSpPr>
        <p:spPr>
          <a:xfrm>
            <a:off x="644773" y="1632025"/>
            <a:ext cx="10709100" cy="4450200"/>
          </a:xfrm>
          <a:prstGeom prst="rect">
            <a:avLst/>
          </a:prstGeom>
          <a:noFill/>
          <a:ln>
            <a:noFill/>
          </a:ln>
        </p:spPr>
        <p:txBody>
          <a:bodyPr anchorCtr="0" anchor="t" bIns="45700" lIns="91425" spcFirstLastPara="1" rIns="91425" wrap="square" tIns="45700">
            <a:noAutofit/>
          </a:bodyPr>
          <a:lstStyle/>
          <a:p>
            <a:pPr indent="-241300" lvl="0" marL="228600" rtl="0" algn="l">
              <a:lnSpc>
                <a:spcPct val="115000"/>
              </a:lnSpc>
              <a:spcBef>
                <a:spcPts val="0"/>
              </a:spcBef>
              <a:spcAft>
                <a:spcPts val="0"/>
              </a:spcAft>
              <a:buClr>
                <a:srgbClr val="222222"/>
              </a:buClr>
              <a:buSzPts val="2000"/>
              <a:buFont typeface="IBM Plex Sans"/>
              <a:buChar char="●"/>
            </a:pPr>
            <a:r>
              <a:rPr lang="en-US" sz="2000">
                <a:solidFill>
                  <a:srgbClr val="000000"/>
                </a:solidFill>
              </a:rPr>
              <a:t>The dataset for this project has been scraped from</a:t>
            </a:r>
            <a:r>
              <a:rPr lang="en-US" sz="2000">
                <a:solidFill>
                  <a:srgbClr val="000000"/>
                </a:solidFill>
                <a:uFill>
                  <a:noFill/>
                </a:uFill>
                <a:hlinkClick r:id="rId3">
                  <a:extLst>
                    <a:ext uri="{A12FA001-AC4F-418D-AE19-62706E023703}">
                      <ahyp:hlinkClr val="tx"/>
                    </a:ext>
                  </a:extLst>
                </a:hlinkClick>
              </a:rPr>
              <a:t> </a:t>
            </a:r>
            <a:r>
              <a:rPr lang="en-US" sz="2000" u="sng">
                <a:solidFill>
                  <a:srgbClr val="1155CC"/>
                </a:solidFill>
                <a:hlinkClick r:id="rId4">
                  <a:extLst>
                    <a:ext uri="{A12FA001-AC4F-418D-AE19-62706E023703}">
                      <ahyp:hlinkClr val="tx"/>
                    </a:ext>
                  </a:extLst>
                </a:hlinkClick>
              </a:rPr>
              <a:t>https://www.kaggle.com</a:t>
            </a:r>
            <a:r>
              <a:rPr lang="en-US" sz="2000">
                <a:solidFill>
                  <a:srgbClr val="000000"/>
                </a:solidFill>
              </a:rPr>
              <a:t> competitions page. We have used selenium chrome web driver to navigate and log into to Kaggle’s website. Then the algorithm opens each competition page and scrapes multiple fields .</a:t>
            </a:r>
            <a:endParaRPr sz="2000"/>
          </a:p>
        </p:txBody>
      </p:sp>
      <p:pic>
        <p:nvPicPr>
          <p:cNvPr id="180" name="Google Shape;180;p4"/>
          <p:cNvPicPr preferRelativeResize="0"/>
          <p:nvPr/>
        </p:nvPicPr>
        <p:blipFill>
          <a:blip r:embed="rId5">
            <a:alphaModFix/>
          </a:blip>
          <a:stretch>
            <a:fillRect/>
          </a:stretch>
        </p:blipFill>
        <p:spPr>
          <a:xfrm>
            <a:off x="817575" y="2881375"/>
            <a:ext cx="5278425" cy="3395475"/>
          </a:xfrm>
          <a:prstGeom prst="rect">
            <a:avLst/>
          </a:prstGeom>
          <a:noFill/>
          <a:ln>
            <a:noFill/>
          </a:ln>
        </p:spPr>
      </p:pic>
      <p:pic>
        <p:nvPicPr>
          <p:cNvPr id="181" name="Google Shape;181;p4"/>
          <p:cNvPicPr preferRelativeResize="0"/>
          <p:nvPr/>
        </p:nvPicPr>
        <p:blipFill>
          <a:blip r:embed="rId6">
            <a:alphaModFix/>
          </a:blip>
          <a:stretch>
            <a:fillRect/>
          </a:stretch>
        </p:blipFill>
        <p:spPr>
          <a:xfrm>
            <a:off x="6096000" y="2881375"/>
            <a:ext cx="5199874" cy="339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Methodology</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187" name="Google Shape;187;p5"/>
          <p:cNvSpPr txBox="1"/>
          <p:nvPr>
            <p:ph type="title"/>
          </p:nvPr>
        </p:nvSpPr>
        <p:spPr>
          <a:xfrm>
            <a:off x="646350" y="1022050"/>
            <a:ext cx="108042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20000"/>
              <a:buFont typeface="Saira Condensed SemiBold"/>
              <a:buNone/>
            </a:pPr>
            <a:r>
              <a:rPr lang="en-US" sz="3333"/>
              <a:t>Algorithms</a:t>
            </a:r>
            <a:endParaRPr sz="3333"/>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188" name="Google Shape;188;p5"/>
          <p:cNvSpPr txBox="1"/>
          <p:nvPr>
            <p:ph idx="2" type="body"/>
          </p:nvPr>
        </p:nvSpPr>
        <p:spPr>
          <a:xfrm>
            <a:off x="644775" y="1632025"/>
            <a:ext cx="4581900" cy="4450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00000"/>
              </a:buClr>
              <a:buSzPts val="2000"/>
              <a:buChar char="●"/>
            </a:pPr>
            <a:r>
              <a:rPr b="1" lang="en-US" sz="2000">
                <a:solidFill>
                  <a:srgbClr val="000000"/>
                </a:solidFill>
              </a:rPr>
              <a:t>Logistic Regression :</a:t>
            </a:r>
            <a:endParaRPr b="1" sz="2000">
              <a:solidFill>
                <a:srgbClr val="000000"/>
              </a:solidFill>
            </a:endParaRPr>
          </a:p>
          <a:p>
            <a:pPr indent="0" lvl="0" marL="0" rtl="0" algn="l">
              <a:lnSpc>
                <a:spcPct val="115000"/>
              </a:lnSpc>
              <a:spcBef>
                <a:spcPts val="700"/>
              </a:spcBef>
              <a:spcAft>
                <a:spcPts val="0"/>
              </a:spcAft>
              <a:buNone/>
            </a:pPr>
            <a:r>
              <a:rPr lang="en-US" sz="2000">
                <a:solidFill>
                  <a:srgbClr val="000000"/>
                </a:solidFill>
              </a:rPr>
              <a:t>After using the GridSearchCV() for the logistic regression model we got the accuracy of 82.4%. </a:t>
            </a:r>
            <a:endParaRPr sz="2000">
              <a:solidFill>
                <a:srgbClr val="000000"/>
              </a:solidFill>
            </a:endParaRPr>
          </a:p>
          <a:p>
            <a:pPr indent="0" lvl="0" marL="0" rtl="0" algn="l">
              <a:lnSpc>
                <a:spcPct val="115000"/>
              </a:lnSpc>
              <a:spcBef>
                <a:spcPts val="700"/>
              </a:spcBef>
              <a:spcAft>
                <a:spcPts val="0"/>
              </a:spcAft>
              <a:buNone/>
            </a:pPr>
            <a:r>
              <a:t/>
            </a:r>
            <a:endParaRPr sz="2000">
              <a:solidFill>
                <a:srgbClr val="000000"/>
              </a:solidFill>
            </a:endParaRPr>
          </a:p>
          <a:p>
            <a:pPr indent="-355600" lvl="0" marL="457200" rtl="0" algn="l">
              <a:lnSpc>
                <a:spcPct val="115000"/>
              </a:lnSpc>
              <a:spcBef>
                <a:spcPts val="700"/>
              </a:spcBef>
              <a:spcAft>
                <a:spcPts val="0"/>
              </a:spcAft>
              <a:buClr>
                <a:srgbClr val="000000"/>
              </a:buClr>
              <a:buSzPts val="2000"/>
              <a:buChar char="●"/>
            </a:pPr>
            <a:r>
              <a:rPr b="1" lang="en-US" sz="2000">
                <a:solidFill>
                  <a:srgbClr val="000000"/>
                </a:solidFill>
              </a:rPr>
              <a:t>K Nearest </a:t>
            </a:r>
            <a:r>
              <a:rPr b="1" lang="en-US" sz="2000">
                <a:solidFill>
                  <a:srgbClr val="000000"/>
                </a:solidFill>
              </a:rPr>
              <a:t>Neighbors</a:t>
            </a:r>
            <a:r>
              <a:rPr b="1" lang="en-US" sz="2000">
                <a:solidFill>
                  <a:srgbClr val="000000"/>
                </a:solidFill>
              </a:rPr>
              <a:t> Classifier:</a:t>
            </a:r>
            <a:endParaRPr b="1" sz="2000">
              <a:solidFill>
                <a:srgbClr val="000000"/>
              </a:solidFill>
            </a:endParaRPr>
          </a:p>
          <a:p>
            <a:pPr indent="0" lvl="0" marL="0" rtl="0" algn="l">
              <a:lnSpc>
                <a:spcPct val="115000"/>
              </a:lnSpc>
              <a:spcBef>
                <a:spcPts val="700"/>
              </a:spcBef>
              <a:spcAft>
                <a:spcPts val="0"/>
              </a:spcAft>
              <a:buNone/>
            </a:pPr>
            <a:r>
              <a:rPr lang="en-US" sz="2000">
                <a:solidFill>
                  <a:srgbClr val="000000"/>
                </a:solidFill>
              </a:rPr>
              <a:t>We trained the model with K = 25 and got the accuracy of 82.4%.</a:t>
            </a:r>
            <a:endParaRPr sz="2000">
              <a:solidFill>
                <a:srgbClr val="000000"/>
              </a:solidFill>
            </a:endParaRPr>
          </a:p>
          <a:p>
            <a:pPr indent="0" lvl="0" marL="0" rtl="0" algn="l">
              <a:lnSpc>
                <a:spcPct val="115000"/>
              </a:lnSpc>
              <a:spcBef>
                <a:spcPts val="700"/>
              </a:spcBef>
              <a:spcAft>
                <a:spcPts val="0"/>
              </a:spcAft>
              <a:buNone/>
            </a:pPr>
            <a:r>
              <a:t/>
            </a:r>
            <a:endParaRPr sz="13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t/>
            </a:r>
            <a:endParaRPr sz="1300">
              <a:solidFill>
                <a:srgbClr val="000000"/>
              </a:solidFill>
              <a:latin typeface="Arial"/>
              <a:ea typeface="Arial"/>
              <a:cs typeface="Arial"/>
              <a:sym typeface="Arial"/>
            </a:endParaRPr>
          </a:p>
          <a:p>
            <a:pPr indent="0" lvl="0" marL="228600" rtl="0" algn="l">
              <a:lnSpc>
                <a:spcPct val="115000"/>
              </a:lnSpc>
              <a:spcBef>
                <a:spcPts val="700"/>
              </a:spcBef>
              <a:spcAft>
                <a:spcPts val="3400"/>
              </a:spcAft>
              <a:buNone/>
            </a:pPr>
            <a:r>
              <a:t/>
            </a:r>
            <a:endParaRPr sz="2000">
              <a:solidFill>
                <a:srgbClr val="000000"/>
              </a:solidFill>
            </a:endParaRPr>
          </a:p>
        </p:txBody>
      </p:sp>
      <p:pic>
        <p:nvPicPr>
          <p:cNvPr id="189" name="Google Shape;189;p5"/>
          <p:cNvPicPr preferRelativeResize="0"/>
          <p:nvPr/>
        </p:nvPicPr>
        <p:blipFill>
          <a:blip r:embed="rId3">
            <a:alphaModFix/>
          </a:blip>
          <a:stretch>
            <a:fillRect/>
          </a:stretch>
        </p:blipFill>
        <p:spPr>
          <a:xfrm>
            <a:off x="5226650" y="1632025"/>
            <a:ext cx="5943600" cy="2085600"/>
          </a:xfrm>
          <a:prstGeom prst="rect">
            <a:avLst/>
          </a:prstGeom>
          <a:noFill/>
          <a:ln>
            <a:noFill/>
          </a:ln>
        </p:spPr>
      </p:pic>
      <p:pic>
        <p:nvPicPr>
          <p:cNvPr id="190" name="Google Shape;190;p5"/>
          <p:cNvPicPr preferRelativeResize="0"/>
          <p:nvPr/>
        </p:nvPicPr>
        <p:blipFill>
          <a:blip r:embed="rId4">
            <a:alphaModFix/>
          </a:blip>
          <a:stretch>
            <a:fillRect/>
          </a:stretch>
        </p:blipFill>
        <p:spPr>
          <a:xfrm>
            <a:off x="5411850" y="3717625"/>
            <a:ext cx="5943600" cy="2213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6"/>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Methodology</a:t>
            </a:r>
            <a:endParaRPr>
              <a:solidFill>
                <a:schemeClr val="accent1"/>
              </a:solidFill>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196" name="Google Shape;196;p6"/>
          <p:cNvSpPr txBox="1"/>
          <p:nvPr>
            <p:ph type="title"/>
          </p:nvPr>
        </p:nvSpPr>
        <p:spPr>
          <a:xfrm>
            <a:off x="646359" y="1005202"/>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20000"/>
              <a:buFont typeface="Saira Condensed SemiBold"/>
              <a:buNone/>
            </a:pPr>
            <a:r>
              <a:rPr lang="en-US" sz="3333"/>
              <a:t>Algorithms</a:t>
            </a:r>
            <a:endParaRPr sz="3333"/>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197" name="Google Shape;197;p6"/>
          <p:cNvSpPr txBox="1"/>
          <p:nvPr>
            <p:ph idx="2" type="body"/>
          </p:nvPr>
        </p:nvSpPr>
        <p:spPr>
          <a:xfrm>
            <a:off x="644776" y="1632025"/>
            <a:ext cx="4083000" cy="4450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000000"/>
              </a:buClr>
              <a:buSzPts val="1800"/>
              <a:buChar char="●"/>
            </a:pPr>
            <a:r>
              <a:rPr b="1" lang="en-US">
                <a:solidFill>
                  <a:srgbClr val="000000"/>
                </a:solidFill>
              </a:rPr>
              <a:t>Decision Tree Classifier</a:t>
            </a:r>
            <a:r>
              <a:rPr b="1" lang="en-US">
                <a:solidFill>
                  <a:srgbClr val="000000"/>
                </a:solidFill>
              </a:rPr>
              <a:t> :</a:t>
            </a:r>
            <a:endParaRPr b="1">
              <a:solidFill>
                <a:srgbClr val="000000"/>
              </a:solidFill>
            </a:endParaRPr>
          </a:p>
          <a:p>
            <a:pPr indent="0" lvl="0" marL="0" rtl="0" algn="l">
              <a:lnSpc>
                <a:spcPct val="115000"/>
              </a:lnSpc>
              <a:spcBef>
                <a:spcPts val="700"/>
              </a:spcBef>
              <a:spcAft>
                <a:spcPts val="0"/>
              </a:spcAft>
              <a:buNone/>
            </a:pPr>
            <a:r>
              <a:rPr lang="en-US">
                <a:solidFill>
                  <a:srgbClr val="000000"/>
                </a:solidFill>
              </a:rPr>
              <a:t>We obtained an accuracy of 84.8% after training the model with a decision tree classifier.  After that, we performed "post pruning" and "pre pruning" achieving accuracy rates of 86.4% and 83.2%, respectively. The model gives a better result after performing the post-pruning method with 86.4%.</a:t>
            </a:r>
            <a:endParaRPr>
              <a:solidFill>
                <a:srgbClr val="000000"/>
              </a:solidFill>
            </a:endParaRPr>
          </a:p>
          <a:p>
            <a:pPr indent="-342900" lvl="0" marL="457200" rtl="0" algn="l">
              <a:lnSpc>
                <a:spcPct val="115000"/>
              </a:lnSpc>
              <a:spcBef>
                <a:spcPts val="700"/>
              </a:spcBef>
              <a:spcAft>
                <a:spcPts val="0"/>
              </a:spcAft>
              <a:buClr>
                <a:srgbClr val="000000"/>
              </a:buClr>
              <a:buSzPts val="1800"/>
              <a:buChar char="●"/>
            </a:pPr>
            <a:r>
              <a:rPr b="1" lang="en-US">
                <a:solidFill>
                  <a:srgbClr val="000000"/>
                </a:solidFill>
              </a:rPr>
              <a:t>Random Forest Classifier:</a:t>
            </a:r>
            <a:endParaRPr b="1">
              <a:solidFill>
                <a:srgbClr val="000000"/>
              </a:solidFill>
            </a:endParaRPr>
          </a:p>
          <a:p>
            <a:pPr indent="0" lvl="0" marL="0" rtl="0" algn="l">
              <a:lnSpc>
                <a:spcPct val="115000"/>
              </a:lnSpc>
              <a:spcBef>
                <a:spcPts val="700"/>
              </a:spcBef>
              <a:spcAft>
                <a:spcPts val="0"/>
              </a:spcAft>
              <a:buNone/>
            </a:pPr>
            <a:r>
              <a:rPr lang="en-US">
                <a:solidFill>
                  <a:srgbClr val="000000"/>
                </a:solidFill>
              </a:rPr>
              <a:t>After using the GridSearchCV() for the Random Forest model we got the accuracy of 88%. </a:t>
            </a:r>
            <a:endParaRPr>
              <a:solidFill>
                <a:srgbClr val="000000"/>
              </a:solidFill>
            </a:endParaRPr>
          </a:p>
          <a:p>
            <a:pPr indent="0" lvl="0" marL="0" rtl="0" algn="l">
              <a:lnSpc>
                <a:spcPct val="115000"/>
              </a:lnSpc>
              <a:spcBef>
                <a:spcPts val="700"/>
              </a:spcBef>
              <a:spcAft>
                <a:spcPts val="0"/>
              </a:spcAft>
              <a:buNone/>
            </a:pPr>
            <a:r>
              <a:t/>
            </a:r>
            <a:endParaRPr sz="13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t/>
            </a:r>
            <a:endParaRPr sz="1300">
              <a:solidFill>
                <a:srgbClr val="000000"/>
              </a:solidFill>
              <a:latin typeface="Arial"/>
              <a:ea typeface="Arial"/>
              <a:cs typeface="Arial"/>
              <a:sym typeface="Arial"/>
            </a:endParaRPr>
          </a:p>
          <a:p>
            <a:pPr indent="-241300" lvl="0" marL="228600" rtl="0" algn="l">
              <a:lnSpc>
                <a:spcPct val="115000"/>
              </a:lnSpc>
              <a:spcBef>
                <a:spcPts val="700"/>
              </a:spcBef>
              <a:spcAft>
                <a:spcPts val="0"/>
              </a:spcAft>
              <a:buClr>
                <a:srgbClr val="000000"/>
              </a:buClr>
              <a:buSzPts val="2000"/>
              <a:buChar char="▪"/>
            </a:pPr>
            <a:r>
              <a:t/>
            </a:r>
            <a:endParaRPr sz="2000">
              <a:solidFill>
                <a:srgbClr val="000000"/>
              </a:solidFill>
            </a:endParaRPr>
          </a:p>
        </p:txBody>
      </p:sp>
      <p:pic>
        <p:nvPicPr>
          <p:cNvPr id="198" name="Google Shape;198;p6"/>
          <p:cNvPicPr preferRelativeResize="0"/>
          <p:nvPr/>
        </p:nvPicPr>
        <p:blipFill>
          <a:blip r:embed="rId3">
            <a:alphaModFix/>
          </a:blip>
          <a:stretch>
            <a:fillRect/>
          </a:stretch>
        </p:blipFill>
        <p:spPr>
          <a:xfrm>
            <a:off x="4880176" y="1333052"/>
            <a:ext cx="5943600" cy="2438400"/>
          </a:xfrm>
          <a:prstGeom prst="rect">
            <a:avLst/>
          </a:prstGeom>
          <a:noFill/>
          <a:ln>
            <a:noFill/>
          </a:ln>
        </p:spPr>
      </p:pic>
      <p:pic>
        <p:nvPicPr>
          <p:cNvPr id="199" name="Google Shape;199;p6"/>
          <p:cNvPicPr preferRelativeResize="0"/>
          <p:nvPr/>
        </p:nvPicPr>
        <p:blipFill>
          <a:blip r:embed="rId4">
            <a:alphaModFix/>
          </a:blip>
          <a:stretch>
            <a:fillRect/>
          </a:stretch>
        </p:blipFill>
        <p:spPr>
          <a:xfrm>
            <a:off x="4880176" y="4222827"/>
            <a:ext cx="5846228" cy="24827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p7"/>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700"/>
              </a:spcAft>
              <a:buNone/>
            </a:pPr>
            <a:r>
              <a:rPr lang="en-US" sz="3600">
                <a:solidFill>
                  <a:schemeClr val="accent1"/>
                </a:solidFill>
                <a:latin typeface="Saira Condensed"/>
                <a:ea typeface="Saira Condensed"/>
                <a:cs typeface="Saira Condensed"/>
                <a:sym typeface="Saira Condensed"/>
              </a:rPr>
              <a:t>Popularity Feature:</a:t>
            </a:r>
            <a:endParaRPr sz="6300">
              <a:solidFill>
                <a:schemeClr val="accent1"/>
              </a:solidFill>
              <a:latin typeface="Saira Condensed"/>
              <a:ea typeface="Saira Condensed"/>
              <a:cs typeface="Saira Condensed"/>
              <a:sym typeface="Saira Condensed"/>
            </a:endParaRPr>
          </a:p>
        </p:txBody>
      </p:sp>
      <p:sp>
        <p:nvSpPr>
          <p:cNvPr id="207" name="Google Shape;207;p7"/>
          <p:cNvSpPr txBox="1"/>
          <p:nvPr>
            <p:ph idx="2" type="body"/>
          </p:nvPr>
        </p:nvSpPr>
        <p:spPr>
          <a:xfrm>
            <a:off x="510300" y="1099825"/>
            <a:ext cx="10709100" cy="2332200"/>
          </a:xfrm>
          <a:prstGeom prst="rect">
            <a:avLst/>
          </a:prstGeom>
          <a:noFill/>
          <a:ln>
            <a:noFill/>
          </a:ln>
        </p:spPr>
        <p:txBody>
          <a:bodyPr anchorCtr="0" anchor="t" bIns="45700" lIns="91425" spcFirstLastPara="1" rIns="91425" wrap="square" tIns="45700">
            <a:normAutofit fontScale="47500" lnSpcReduction="10000"/>
          </a:bodyPr>
          <a:lstStyle/>
          <a:p>
            <a:pPr indent="-355282" lvl="0" marL="457200" rtl="0" algn="l">
              <a:lnSpc>
                <a:spcPct val="115000"/>
              </a:lnSpc>
              <a:spcBef>
                <a:spcPts val="0"/>
              </a:spcBef>
              <a:spcAft>
                <a:spcPts val="0"/>
              </a:spcAft>
              <a:buClr>
                <a:srgbClr val="000000"/>
              </a:buClr>
              <a:buSzPct val="100000"/>
              <a:buChar char="▪"/>
            </a:pPr>
            <a:r>
              <a:rPr lang="en-US" sz="4200">
                <a:solidFill>
                  <a:srgbClr val="000000"/>
                </a:solidFill>
              </a:rPr>
              <a:t>We used the number of entries as the target feature that predicts the popularity of the successful Kaggle competition. </a:t>
            </a:r>
            <a:endParaRPr sz="4200">
              <a:solidFill>
                <a:srgbClr val="000000"/>
              </a:solidFill>
            </a:endParaRPr>
          </a:p>
          <a:p>
            <a:pPr indent="0" lvl="0" marL="457200" rtl="0" algn="l">
              <a:lnSpc>
                <a:spcPct val="115000"/>
              </a:lnSpc>
              <a:spcBef>
                <a:spcPts val="700"/>
              </a:spcBef>
              <a:spcAft>
                <a:spcPts val="0"/>
              </a:spcAft>
              <a:buNone/>
            </a:pPr>
            <a:r>
              <a:t/>
            </a:r>
            <a:endParaRPr sz="4200">
              <a:solidFill>
                <a:srgbClr val="000000"/>
              </a:solidFill>
            </a:endParaRPr>
          </a:p>
          <a:p>
            <a:pPr indent="-355282" lvl="0" marL="457200" rtl="0" algn="l">
              <a:lnSpc>
                <a:spcPct val="115000"/>
              </a:lnSpc>
              <a:spcBef>
                <a:spcPts val="700"/>
              </a:spcBef>
              <a:spcAft>
                <a:spcPts val="0"/>
              </a:spcAft>
              <a:buClr>
                <a:srgbClr val="000000"/>
              </a:buClr>
              <a:buSzPct val="100000"/>
              <a:buChar char="▪"/>
            </a:pPr>
            <a:r>
              <a:rPr lang="en-US" sz="4200">
                <a:solidFill>
                  <a:srgbClr val="000000"/>
                </a:solidFill>
              </a:rPr>
              <a:t>We enhanced the test score and </a:t>
            </a:r>
            <a:r>
              <a:rPr lang="en-US" sz="4200">
                <a:solidFill>
                  <a:srgbClr val="000000"/>
                </a:solidFill>
              </a:rPr>
              <a:t>obtained</a:t>
            </a:r>
            <a:r>
              <a:rPr lang="en-US" sz="4200">
                <a:solidFill>
                  <a:srgbClr val="000000"/>
                </a:solidFill>
              </a:rPr>
              <a:t> some of the best parameters by using the hyperparameter tuning method.</a:t>
            </a:r>
            <a:endParaRPr sz="4200">
              <a:solidFill>
                <a:srgbClr val="000000"/>
              </a:solidFill>
            </a:endParaRPr>
          </a:p>
          <a:p>
            <a:pPr indent="0" lvl="0" marL="0" rtl="0" algn="l">
              <a:lnSpc>
                <a:spcPct val="115000"/>
              </a:lnSpc>
              <a:spcBef>
                <a:spcPts val="700"/>
              </a:spcBef>
              <a:spcAft>
                <a:spcPts val="0"/>
              </a:spcAft>
              <a:buNone/>
            </a:pPr>
            <a:r>
              <a:t/>
            </a:r>
            <a:endParaRPr sz="1300">
              <a:solidFill>
                <a:srgbClr val="000000"/>
              </a:solidFill>
              <a:latin typeface="Arial"/>
              <a:ea typeface="Arial"/>
              <a:cs typeface="Arial"/>
              <a:sym typeface="Arial"/>
            </a:endParaRPr>
          </a:p>
          <a:p>
            <a:pPr indent="0" lvl="0" marL="0" rtl="0" algn="l">
              <a:lnSpc>
                <a:spcPct val="90000"/>
              </a:lnSpc>
              <a:spcBef>
                <a:spcPts val="700"/>
              </a:spcBef>
              <a:spcAft>
                <a:spcPts val="0"/>
              </a:spcAft>
              <a:buNone/>
            </a:pPr>
            <a:r>
              <a:t/>
            </a:r>
            <a:endParaRPr sz="2100">
              <a:solidFill>
                <a:schemeClr val="accent1"/>
              </a:solidFill>
            </a:endParaRPr>
          </a:p>
        </p:txBody>
      </p:sp>
      <p:pic>
        <p:nvPicPr>
          <p:cNvPr id="208" name="Google Shape;208;p7"/>
          <p:cNvPicPr preferRelativeResize="0"/>
          <p:nvPr/>
        </p:nvPicPr>
        <p:blipFill>
          <a:blip r:embed="rId3">
            <a:alphaModFix/>
          </a:blip>
          <a:stretch>
            <a:fillRect/>
          </a:stretch>
        </p:blipFill>
        <p:spPr>
          <a:xfrm>
            <a:off x="5327087" y="3651899"/>
            <a:ext cx="3859113" cy="2873450"/>
          </a:xfrm>
          <a:prstGeom prst="rect">
            <a:avLst/>
          </a:prstGeom>
          <a:noFill/>
          <a:ln>
            <a:noFill/>
          </a:ln>
        </p:spPr>
      </p:pic>
      <p:sp>
        <p:nvSpPr>
          <p:cNvPr id="209" name="Google Shape;209;p7"/>
          <p:cNvSpPr txBox="1"/>
          <p:nvPr/>
        </p:nvSpPr>
        <p:spPr>
          <a:xfrm>
            <a:off x="825600" y="3049875"/>
            <a:ext cx="401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IBM Plex Sans"/>
                <a:ea typeface="IBM Plex Sans"/>
                <a:cs typeface="IBM Plex Sans"/>
                <a:sym typeface="IBM Plex Sans"/>
              </a:rPr>
              <a:t>AdaBoost Regressor</a:t>
            </a:r>
            <a:r>
              <a:rPr b="1" lang="en-US" sz="2000">
                <a:latin typeface="IBM Plex Sans"/>
                <a:ea typeface="IBM Plex Sans"/>
                <a:cs typeface="IBM Plex Sans"/>
                <a:sym typeface="IBM Plex Sans"/>
              </a:rPr>
              <a:t>:</a:t>
            </a:r>
            <a:endParaRPr b="1" sz="2000">
              <a:latin typeface="IBM Plex Sans"/>
              <a:ea typeface="IBM Plex Sans"/>
              <a:cs typeface="IBM Plex Sans"/>
              <a:sym typeface="IBM Plex Sans"/>
            </a:endParaRPr>
          </a:p>
        </p:txBody>
      </p:sp>
      <p:pic>
        <p:nvPicPr>
          <p:cNvPr id="210" name="Google Shape;210;p7"/>
          <p:cNvPicPr preferRelativeResize="0"/>
          <p:nvPr/>
        </p:nvPicPr>
        <p:blipFill>
          <a:blip r:embed="rId4">
            <a:alphaModFix/>
          </a:blip>
          <a:stretch>
            <a:fillRect/>
          </a:stretch>
        </p:blipFill>
        <p:spPr>
          <a:xfrm>
            <a:off x="825600" y="3651900"/>
            <a:ext cx="3686175" cy="248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8"/>
          <p:cNvSpPr txBox="1"/>
          <p:nvPr>
            <p:ph type="title"/>
          </p:nvPr>
        </p:nvSpPr>
        <p:spPr>
          <a:xfrm>
            <a:off x="644775" y="365125"/>
            <a:ext cx="10710600" cy="730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Topic Modelling:</a:t>
            </a:r>
            <a:endParaRPr>
              <a:solidFill>
                <a:schemeClr val="accent1"/>
              </a:solidFill>
            </a:endParaRPr>
          </a:p>
        </p:txBody>
      </p:sp>
      <p:sp>
        <p:nvSpPr>
          <p:cNvPr id="216" name="Google Shape;216;p8"/>
          <p:cNvSpPr txBox="1"/>
          <p:nvPr/>
        </p:nvSpPr>
        <p:spPr>
          <a:xfrm>
            <a:off x="1038935" y="4253855"/>
            <a:ext cx="2769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17" name="Google Shape;217;p8"/>
          <p:cNvSpPr txBox="1"/>
          <p:nvPr/>
        </p:nvSpPr>
        <p:spPr>
          <a:xfrm>
            <a:off x="4544726" y="4253855"/>
            <a:ext cx="2637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18" name="Google Shape;218;p8"/>
          <p:cNvSpPr txBox="1"/>
          <p:nvPr/>
        </p:nvSpPr>
        <p:spPr>
          <a:xfrm>
            <a:off x="8050518" y="4253855"/>
            <a:ext cx="2637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19" name="Google Shape;219;p8"/>
          <p:cNvSpPr txBox="1"/>
          <p:nvPr>
            <p:ph idx="1" type="body"/>
          </p:nvPr>
        </p:nvSpPr>
        <p:spPr>
          <a:xfrm>
            <a:off x="644775" y="1202150"/>
            <a:ext cx="4882200" cy="42351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00000"/>
              </a:buClr>
              <a:buSzPts val="2000"/>
              <a:buFont typeface="IBM Plex Sans"/>
              <a:buChar char="●"/>
            </a:pPr>
            <a:r>
              <a:rPr lang="en-US" sz="2000">
                <a:solidFill>
                  <a:srgbClr val="000000"/>
                </a:solidFill>
              </a:rPr>
              <a:t>Preprocessed description text by removing stopwords.</a:t>
            </a:r>
            <a:endParaRPr sz="2000">
              <a:solidFill>
                <a:srgbClr val="000000"/>
              </a:solidFill>
            </a:endParaRPr>
          </a:p>
          <a:p>
            <a:pPr indent="0" lvl="0" marL="457200" rtl="0" algn="l">
              <a:lnSpc>
                <a:spcPct val="115000"/>
              </a:lnSpc>
              <a:spcBef>
                <a:spcPts val="700"/>
              </a:spcBef>
              <a:spcAft>
                <a:spcPts val="0"/>
              </a:spcAft>
              <a:buNone/>
            </a:pPr>
            <a:r>
              <a:t/>
            </a:r>
            <a:endParaRPr sz="2000">
              <a:solidFill>
                <a:srgbClr val="000000"/>
              </a:solidFill>
            </a:endParaRPr>
          </a:p>
          <a:p>
            <a:pPr indent="-355600" lvl="0" marL="457200" rtl="0" algn="l">
              <a:lnSpc>
                <a:spcPct val="115000"/>
              </a:lnSpc>
              <a:spcBef>
                <a:spcPts val="700"/>
              </a:spcBef>
              <a:spcAft>
                <a:spcPts val="0"/>
              </a:spcAft>
              <a:buClr>
                <a:srgbClr val="000000"/>
              </a:buClr>
              <a:buSzPts val="2000"/>
              <a:buFont typeface="IBM Plex Sans"/>
              <a:buChar char="●"/>
            </a:pPr>
            <a:r>
              <a:rPr lang="en-US" sz="2000">
                <a:solidFill>
                  <a:srgbClr val="000000"/>
                </a:solidFill>
              </a:rPr>
              <a:t>We used the Latent Dirichlet Allocation method to find topics that the description belongs to, based on the words it contains. It is assumed that descriptions with similar topics will use a similar group of words. </a:t>
            </a:r>
            <a:endParaRPr sz="2000">
              <a:solidFill>
                <a:srgbClr val="000000"/>
              </a:solidFill>
            </a:endParaRPr>
          </a:p>
          <a:p>
            <a:pPr indent="0" lvl="0" marL="0" rtl="0" algn="l">
              <a:lnSpc>
                <a:spcPct val="115000"/>
              </a:lnSpc>
              <a:spcBef>
                <a:spcPts val="700"/>
              </a:spcBef>
              <a:spcAft>
                <a:spcPts val="0"/>
              </a:spcAft>
              <a:buNone/>
            </a:pPr>
            <a:r>
              <a:t/>
            </a:r>
            <a:endParaRPr sz="2000">
              <a:solidFill>
                <a:srgbClr val="000000"/>
              </a:solidFill>
            </a:endParaRPr>
          </a:p>
          <a:p>
            <a:pPr indent="0" lvl="0" marL="0" rtl="0" algn="l">
              <a:lnSpc>
                <a:spcPct val="115000"/>
              </a:lnSpc>
              <a:spcBef>
                <a:spcPts val="700"/>
              </a:spcBef>
              <a:spcAft>
                <a:spcPts val="0"/>
              </a:spcAft>
              <a:buNone/>
            </a:pPr>
            <a:r>
              <a:t/>
            </a:r>
            <a:endParaRPr sz="2000">
              <a:solidFill>
                <a:srgbClr val="000000"/>
              </a:solidFill>
            </a:endParaRPr>
          </a:p>
          <a:p>
            <a:pPr indent="0" lvl="0" marL="0" rtl="0" algn="l">
              <a:lnSpc>
                <a:spcPct val="115000"/>
              </a:lnSpc>
              <a:spcBef>
                <a:spcPts val="700"/>
              </a:spcBef>
              <a:spcAft>
                <a:spcPts val="0"/>
              </a:spcAft>
              <a:buNone/>
            </a:pPr>
            <a:r>
              <a:t/>
            </a:r>
            <a:endParaRPr sz="2000">
              <a:solidFill>
                <a:srgbClr val="000000"/>
              </a:solidFill>
            </a:endParaRPr>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p:txBody>
      </p:sp>
      <p:sp>
        <p:nvSpPr>
          <p:cNvPr id="220" name="Google Shape;220;p8"/>
          <p:cNvSpPr txBox="1"/>
          <p:nvPr>
            <p:ph idx="12" type="sldNum"/>
          </p:nvPr>
        </p:nvSpPr>
        <p:spPr>
          <a:xfrm>
            <a:off x="9375913" y="627684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21" name="Google Shape;221;p8"/>
          <p:cNvPicPr preferRelativeResize="0"/>
          <p:nvPr/>
        </p:nvPicPr>
        <p:blipFill>
          <a:blip r:embed="rId3">
            <a:alphaModFix/>
          </a:blip>
          <a:stretch>
            <a:fillRect/>
          </a:stretch>
        </p:blipFill>
        <p:spPr>
          <a:xfrm>
            <a:off x="6423325" y="1202149"/>
            <a:ext cx="4533900" cy="4636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txBox="1"/>
          <p:nvPr>
            <p:ph type="title"/>
          </p:nvPr>
        </p:nvSpPr>
        <p:spPr>
          <a:xfrm>
            <a:off x="644775" y="365125"/>
            <a:ext cx="10710600" cy="645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Conclusion:</a:t>
            </a:r>
            <a:endParaRPr>
              <a:solidFill>
                <a:schemeClr val="accent1"/>
              </a:solidFill>
            </a:endParaRPr>
          </a:p>
        </p:txBody>
      </p:sp>
      <p:sp>
        <p:nvSpPr>
          <p:cNvPr id="228" name="Google Shape;228;p10"/>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9" name="Google Shape;229;p10"/>
          <p:cNvSpPr txBox="1"/>
          <p:nvPr>
            <p:ph idx="1" type="body"/>
          </p:nvPr>
        </p:nvSpPr>
        <p:spPr>
          <a:xfrm>
            <a:off x="645521" y="1145825"/>
            <a:ext cx="10709100" cy="42351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00000"/>
              </a:buClr>
              <a:buSzPts val="2000"/>
              <a:buFont typeface="IBM Plex Sans"/>
              <a:buChar char="●"/>
            </a:pPr>
            <a:r>
              <a:rPr lang="en-US" sz="2000">
                <a:solidFill>
                  <a:srgbClr val="000000"/>
                </a:solidFill>
              </a:rPr>
              <a:t>According to the above mentioned findings, when categorizing the degree of difficulty, the DecisionTreeClassifier() and RandomForestClassifier() algorithms performed best.</a:t>
            </a:r>
            <a:endParaRPr sz="2000">
              <a:solidFill>
                <a:srgbClr val="000000"/>
              </a:solidFill>
            </a:endParaRPr>
          </a:p>
          <a:p>
            <a:pPr indent="-355600" lvl="0" marL="457200" rtl="0" algn="l">
              <a:lnSpc>
                <a:spcPct val="115000"/>
              </a:lnSpc>
              <a:spcBef>
                <a:spcPts val="0"/>
              </a:spcBef>
              <a:spcAft>
                <a:spcPts val="0"/>
              </a:spcAft>
              <a:buClr>
                <a:srgbClr val="000000"/>
              </a:buClr>
              <a:buSzPts val="2000"/>
              <a:buFont typeface="IBM Plex Sans"/>
              <a:buChar char="●"/>
            </a:pPr>
            <a:r>
              <a:rPr lang="en-US" sz="2000">
                <a:solidFill>
                  <a:srgbClr val="000000"/>
                </a:solidFill>
              </a:rPr>
              <a:t> After applying the post pruning procedure to the decision tree, we obtained the best accuracy of 86.4%. Using the grid search technique, we were able to achieve an accuracy of 88% for the random forest classifier. </a:t>
            </a:r>
            <a:endParaRPr sz="2000">
              <a:solidFill>
                <a:srgbClr val="000000"/>
              </a:solidFill>
            </a:endParaRPr>
          </a:p>
          <a:p>
            <a:pPr indent="-355600" lvl="0" marL="457200" rtl="0" algn="l">
              <a:lnSpc>
                <a:spcPct val="115000"/>
              </a:lnSpc>
              <a:spcBef>
                <a:spcPts val="0"/>
              </a:spcBef>
              <a:spcAft>
                <a:spcPts val="0"/>
              </a:spcAft>
              <a:buClr>
                <a:srgbClr val="000000"/>
              </a:buClr>
              <a:buSzPts val="2000"/>
              <a:buFont typeface="IBM Plex Sans"/>
              <a:buChar char="●"/>
            </a:pPr>
            <a:r>
              <a:rPr lang="en-US" sz="2000">
                <a:solidFill>
                  <a:srgbClr val="000000"/>
                </a:solidFill>
              </a:rPr>
              <a:t>Random forest classifiers is the most effective model for categorizing a competition's difficulty level.</a:t>
            </a:r>
            <a:endParaRPr sz="2000">
              <a:solidFill>
                <a:srgbClr val="000000"/>
              </a:solidFill>
            </a:endParaRPr>
          </a:p>
          <a:p>
            <a:pPr indent="-355600" lvl="0" marL="457200" rtl="0" algn="l">
              <a:lnSpc>
                <a:spcPct val="115000"/>
              </a:lnSpc>
              <a:spcBef>
                <a:spcPts val="0"/>
              </a:spcBef>
              <a:spcAft>
                <a:spcPts val="0"/>
              </a:spcAft>
              <a:buClr>
                <a:srgbClr val="000000"/>
              </a:buClr>
              <a:buSzPts val="2000"/>
              <a:buFont typeface="IBM Plex Sans"/>
              <a:buChar char="●"/>
            </a:pPr>
            <a:r>
              <a:rPr lang="en-US" sz="2000">
                <a:solidFill>
                  <a:srgbClr val="000000"/>
                </a:solidFill>
              </a:rPr>
              <a:t> In the case of popularity prediction, the majority of the algorithms predicted that the most important factor in determining the success of a Kaggle competition is the ‘price’ feature. </a:t>
            </a:r>
            <a:endParaRPr sz="2000">
              <a:solidFill>
                <a:srgbClr val="000000"/>
              </a:solidFill>
            </a:endParaRPr>
          </a:p>
          <a:p>
            <a:pPr indent="-355600" lvl="0" marL="457200" rtl="0" algn="l">
              <a:lnSpc>
                <a:spcPct val="115000"/>
              </a:lnSpc>
              <a:spcBef>
                <a:spcPts val="0"/>
              </a:spcBef>
              <a:spcAft>
                <a:spcPts val="0"/>
              </a:spcAft>
              <a:buClr>
                <a:srgbClr val="000000"/>
              </a:buClr>
              <a:buSzPts val="2000"/>
              <a:buFont typeface="IBM Plex Sans"/>
              <a:buChar char="●"/>
            </a:pPr>
            <a:r>
              <a:rPr lang="en-US" sz="2000">
                <a:solidFill>
                  <a:srgbClr val="000000"/>
                </a:solidFill>
              </a:rPr>
              <a:t>AdaBoostRegressor provided us with the highest test result among all the other algorithms we used after applying the random search approach.</a:t>
            </a:r>
            <a:endParaRPr sz="2000">
              <a:solidFill>
                <a:srgbClr val="000000"/>
              </a:solidFill>
            </a:endParaRPr>
          </a:p>
          <a:p>
            <a:pPr indent="0" lvl="0" marL="0" rtl="0" algn="l">
              <a:spcBef>
                <a:spcPts val="1000"/>
              </a:spcBef>
              <a:spcAft>
                <a:spcPts val="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2022-06-10T19:28:06Z</dcterms:created>
  <dc:creator>Ivan Caro</dc:creator>
</cp:coreProperties>
</file>